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62" r:id="rId5"/>
    <p:sldId id="263" r:id="rId6"/>
    <p:sldId id="264" r:id="rId7"/>
    <p:sldId id="265" r:id="rId8"/>
    <p:sldId id="278" r:id="rId9"/>
    <p:sldId id="266" r:id="rId10"/>
    <p:sldId id="279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曦 王" initials="曦王" lastIdx="1" clrIdx="0">
    <p:extLst>
      <p:ext uri="{19B8F6BF-5375-455C-9EA6-DF929625EA0E}">
        <p15:presenceInfo xmlns:p15="http://schemas.microsoft.com/office/powerpoint/2012/main" userId="a63cbbad189e24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CC"/>
    <a:srgbClr val="99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FF5685-F394-88F4-31F4-193427D68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F2F46E-A026-7891-B952-ADF4FCC94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EBA432-03F6-9AAE-DFBA-12733E4D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F6D634-93AD-5A19-BA73-643A0DC8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A7EBB-CFD3-6CA8-309E-95F5FE7D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9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9F6FB-4E74-B056-43E8-523285BC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88F2B7-4D9F-EB8B-D044-2CA7E1006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CFB08-1284-28A0-33B6-80283C4F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5B41B1-8A3C-931C-5977-6E72D9DC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A83FA-7258-57AF-EB91-A9266EC4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A38B16-B99A-A743-124C-52FC477C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C3A6F2-4FC6-A474-1B42-2BBD6B6CC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D91F07-3C60-2D4D-012C-9A01E481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D43365-4F3F-F536-2184-1D8FB91C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C1166F-E9C1-D50C-68E4-E6E71BFB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A4547-24DE-44C6-7494-3BC590DF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12920-317A-28CE-C878-9CCB4164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DA19C-A1FC-4CCE-CAB9-7CDBB84A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21402-61B5-321C-EC93-73E45BAA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5DD2EC-374D-AB2F-F66D-B22F7CB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4396E-613A-2EAE-21B9-D12A31F3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378C51-34B3-C206-7F5C-A2AB5484B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50E0C-16B6-E7F1-356B-5DBC74AF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9C252B-B731-8AB7-F27F-67799990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4A6EA8-9C9D-0AC7-B3E5-E77A9BE4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4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61163-9677-C3C1-7020-3A3E749E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E48DE-5C94-A71F-592D-52CE4D888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18450A-8989-1A7B-4A7C-56F1CF889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A2A536-CC29-FA20-C260-B54C43FD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BA0F05-0E11-D585-FC45-D9749060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A54BA0-F0E5-EAD5-3C58-E3CD1C51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772CA-BAE4-6487-065F-22C0DC4A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318F2E-E754-6DE1-264F-C28FC564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AADB35-48B6-3B56-C01E-E6FFA8229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F03AFE-C1BE-B6A4-8BC1-916728780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E16721-1A20-E5AE-9555-7FA4D8A5F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FD1153-54C9-89FC-08AD-8EBFA521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86367E-DF0E-E25F-5DA1-46D27C7E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942804-B816-ED64-C7C2-F725F13B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74E57-B30B-4371-C1C0-CB7FA27F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E1D7BD-D79A-C5D0-16F9-C6A16EA2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B36DB3-6D2B-B839-749C-E0CC9DEA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5B17F6-1CEA-F647-1396-DF81B609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FC877D-9513-D506-F77D-03027594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CECE6E-C608-DC8E-3F10-95E26F28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D56E3-C9DD-3402-6EA5-171FBCA1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221AA-D708-D9AC-B3BD-B1518F38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97AD8-CA1E-1CA8-6B9A-1C33D546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6F5B0C-6101-A31A-3EF1-3264E32D1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468C0-3ACE-4C23-AC2C-B58F6DB1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28ADA4-2463-9F45-374C-EC201CE3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25ECCE-09E9-514A-B5BD-58690ADA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9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B671D-1721-A282-D6AF-3EC9D041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BF7112-D278-B2C3-F737-2AF40BED7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848A61-0488-9F50-C946-8987BA38F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87C32F-C497-A775-F288-B9DB2791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AFB3C9-9E83-D46A-34F7-E3A2775E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8B661F-7652-C6A1-511A-41A4DCD8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68498D-E304-3E78-D194-FA76FA1C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B83FB2-5D07-06DA-413E-77314EA62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EC2F3F-0176-3FD1-0633-09B9B13C6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CCA9-1845-456A-B091-80BFBDA1110E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39F14F-1713-4F23-B42A-8F4586BE6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6746B-0465-0AF8-1ECF-D05EB812C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4F59-29D6-4402-86CE-F8028CFF8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6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E1C346-F824-6227-DA38-65682010A275}"/>
              </a:ext>
            </a:extLst>
          </p:cNvPr>
          <p:cNvSpPr txBox="1"/>
          <p:nvPr/>
        </p:nvSpPr>
        <p:spPr>
          <a:xfrm>
            <a:off x="0" y="72634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Articulated Object Manipulation</a:t>
            </a:r>
          </a:p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using Online Axis Estimation</a:t>
            </a:r>
          </a:p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with SAM2-Based Tracking</a:t>
            </a:r>
            <a:endParaRPr lang="zh-CN" altLang="en-US" sz="40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45D059-518D-30A7-6D4E-CBAD2203CA5E}"/>
              </a:ext>
            </a:extLst>
          </p:cNvPr>
          <p:cNvSpPr txBox="1"/>
          <p:nvPr/>
        </p:nvSpPr>
        <p:spPr>
          <a:xfrm>
            <a:off x="0" y="32274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Xi Wang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Tianxing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Chen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Qiaojun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Yu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Tianling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Xu,</a:t>
            </a:r>
          </a:p>
          <a:p>
            <a:pPr algn="ctr"/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Zanxin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Chen,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Yiting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Fu,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Cewu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Lu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Yao Mu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Ping Luo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endParaRPr lang="zh-CN" altLang="en-US" sz="2000" baseline="30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BFFA785-A486-F2A4-F3DA-82E6C05AFC67}"/>
              </a:ext>
            </a:extLst>
          </p:cNvPr>
          <p:cNvGrpSpPr/>
          <p:nvPr/>
        </p:nvGrpSpPr>
        <p:grpSpPr>
          <a:xfrm>
            <a:off x="1660426" y="4878476"/>
            <a:ext cx="8871148" cy="1593715"/>
            <a:chOff x="1513155" y="4878475"/>
            <a:chExt cx="8871148" cy="15937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4DEC3E5-F71F-574A-F38C-BAD9C889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155" y="4878476"/>
              <a:ext cx="1519819" cy="158890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162FDDF-5E79-EDF7-8C09-40469DD7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16" y="4878475"/>
              <a:ext cx="1588901" cy="158890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C1D8A8E-3C49-4CA7-0C32-DF582AF2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959" y="4878475"/>
              <a:ext cx="1588901" cy="1588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69894E-0DD6-26E2-378A-0AFDBFB25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402" y="4878475"/>
              <a:ext cx="1588901" cy="1593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21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E1C346-F824-6227-DA38-65682010A275}"/>
              </a:ext>
            </a:extLst>
          </p:cNvPr>
          <p:cNvSpPr txBox="1"/>
          <p:nvPr/>
        </p:nvSpPr>
        <p:spPr>
          <a:xfrm>
            <a:off x="0" y="72634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Articulated Object Manipulation</a:t>
            </a:r>
          </a:p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using Online Axis Estimation</a:t>
            </a:r>
          </a:p>
          <a:p>
            <a:pPr algn="ctr"/>
            <a:r>
              <a:rPr lang="en-US" altLang="zh-CN" sz="4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with SAM2-Based Tracking</a:t>
            </a:r>
            <a:endParaRPr lang="zh-CN" altLang="en-US" sz="40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45D059-518D-30A7-6D4E-CBAD2203CA5E}"/>
              </a:ext>
            </a:extLst>
          </p:cNvPr>
          <p:cNvSpPr txBox="1"/>
          <p:nvPr/>
        </p:nvSpPr>
        <p:spPr>
          <a:xfrm>
            <a:off x="0" y="32274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Xi Wang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Tianxing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Chen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Qiaojun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Yu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Tianling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Xu, </a:t>
            </a:r>
          </a:p>
          <a:p>
            <a:pPr algn="ctr"/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Zanxin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Chen,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Yiting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Fu, </a:t>
            </a:r>
            <a:r>
              <a:rPr lang="en-US" altLang="zh-CN" sz="2000" dirty="0" err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Cewu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Lu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Yao Mu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r>
              <a:rPr lang="en-US" altLang="zh-CN" sz="2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 Ping Luo</a:t>
            </a:r>
            <a:r>
              <a:rPr lang="en-US" altLang="zh-CN" sz="2000" baseline="300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†</a:t>
            </a:r>
            <a:endParaRPr lang="zh-CN" altLang="en-US" sz="2000" baseline="300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E7BFE0-45FD-F89F-6E9F-B922D6CAB190}"/>
              </a:ext>
            </a:extLst>
          </p:cNvPr>
          <p:cNvSpPr txBox="1"/>
          <p:nvPr/>
        </p:nvSpPr>
        <p:spPr>
          <a:xfrm>
            <a:off x="1896533" y="5115992"/>
            <a:ext cx="8398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FF99CC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🥳</a:t>
            </a:r>
            <a:r>
              <a:rPr lang="en-US" altLang="zh-CN" sz="6000" dirty="0">
                <a:solidFill>
                  <a:srgbClr val="FF99CC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Thanks for watching!</a:t>
            </a:r>
            <a:endParaRPr lang="zh-CN" altLang="en-US" sz="6000" dirty="0">
              <a:solidFill>
                <a:srgbClr val="FF99CC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89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Motivation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10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Motivation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84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Motivation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D35902-25EA-9371-A34B-6DACB2D4E43F}"/>
              </a:ext>
            </a:extLst>
          </p:cNvPr>
          <p:cNvGrpSpPr/>
          <p:nvPr/>
        </p:nvGrpSpPr>
        <p:grpSpPr>
          <a:xfrm>
            <a:off x="6421129" y="1050384"/>
            <a:ext cx="5697788" cy="2210109"/>
            <a:chOff x="6315377" y="700945"/>
            <a:chExt cx="5697788" cy="221010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077C52-CA9E-FD48-26C0-6009693122AE}"/>
                </a:ext>
              </a:extLst>
            </p:cNvPr>
            <p:cNvGrpSpPr/>
            <p:nvPr/>
          </p:nvGrpSpPr>
          <p:grpSpPr>
            <a:xfrm>
              <a:off x="6315377" y="700945"/>
              <a:ext cx="2937418" cy="2167111"/>
              <a:chOff x="6225224" y="905088"/>
              <a:chExt cx="2937418" cy="2167111"/>
            </a:xfrm>
          </p:grpSpPr>
          <p:pic>
            <p:nvPicPr>
              <p:cNvPr id="16" name="Picture 88">
                <a:extLst>
                  <a:ext uri="{FF2B5EF4-FFF2-40B4-BE49-F238E27FC236}">
                    <a16:creationId xmlns:a16="http://schemas.microsoft.com/office/drawing/2014/main" id="{38BCEF36-E00E-F6F5-CCA4-DB641981A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99" r="26322" b="27902"/>
              <a:stretch/>
            </p:blipFill>
            <p:spPr>
              <a:xfrm>
                <a:off x="6225224" y="905088"/>
                <a:ext cx="2937418" cy="2167111"/>
              </a:xfrm>
              <a:prstGeom prst="rect">
                <a:avLst/>
              </a:prstGeom>
            </p:spPr>
          </p:pic>
          <p:cxnSp>
            <p:nvCxnSpPr>
              <p:cNvPr id="17" name="Straight Connector 223">
                <a:extLst>
                  <a:ext uri="{FF2B5EF4-FFF2-40B4-BE49-F238E27FC236}">
                    <a16:creationId xmlns:a16="http://schemas.microsoft.com/office/drawing/2014/main" id="{4B592163-E165-98CD-9931-E2D1A181EB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9299" y="1467003"/>
                <a:ext cx="147269" cy="1237560"/>
              </a:xfrm>
              <a:prstGeom prst="line">
                <a:avLst/>
              </a:prstGeom>
              <a:ln w="38100">
                <a:solidFill>
                  <a:srgbClr val="FF0000">
                    <a:alpha val="8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454F511-59E9-C2C5-64C0-A344AF960B97}"/>
                </a:ext>
              </a:extLst>
            </p:cNvPr>
            <p:cNvGrpSpPr/>
            <p:nvPr/>
          </p:nvGrpSpPr>
          <p:grpSpPr>
            <a:xfrm>
              <a:off x="9075747" y="743943"/>
              <a:ext cx="2937418" cy="2167111"/>
              <a:chOff x="7414373" y="3655531"/>
              <a:chExt cx="2937418" cy="2167111"/>
            </a:xfrm>
          </p:grpSpPr>
          <p:pic>
            <p:nvPicPr>
              <p:cNvPr id="18" name="Picture 88">
                <a:extLst>
                  <a:ext uri="{FF2B5EF4-FFF2-40B4-BE49-F238E27FC236}">
                    <a16:creationId xmlns:a16="http://schemas.microsoft.com/office/drawing/2014/main" id="{7EDF2BD3-5AA7-8B44-06FB-A6C578CEF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99" r="26322" b="27902"/>
              <a:stretch/>
            </p:blipFill>
            <p:spPr>
              <a:xfrm>
                <a:off x="7414373" y="3655531"/>
                <a:ext cx="2937418" cy="2167111"/>
              </a:xfrm>
              <a:prstGeom prst="rect">
                <a:avLst/>
              </a:prstGeom>
            </p:spPr>
          </p:pic>
          <p:cxnSp>
            <p:nvCxnSpPr>
              <p:cNvPr id="19" name="Straight Connector 223">
                <a:extLst>
                  <a:ext uri="{FF2B5EF4-FFF2-40B4-BE49-F238E27FC236}">
                    <a16:creationId xmlns:a16="http://schemas.microsoft.com/office/drawing/2014/main" id="{9F8FFCBF-7FC5-02F9-A84F-F820A9748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1466" y="4037365"/>
                <a:ext cx="86982" cy="1606912"/>
              </a:xfrm>
              <a:prstGeom prst="line">
                <a:avLst/>
              </a:prstGeom>
              <a:ln w="38100">
                <a:solidFill>
                  <a:srgbClr val="00B0F0">
                    <a:alpha val="8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DBBF13F-1BF3-9D6E-F346-74DE5527D0FA}"/>
                </a:ext>
              </a:extLst>
            </p:cNvPr>
            <p:cNvSpPr txBox="1"/>
            <p:nvPr/>
          </p:nvSpPr>
          <p:spPr>
            <a:xfrm>
              <a:off x="8168237" y="1262860"/>
              <a:ext cx="8531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000" dirty="0"/>
                <a:t>😡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768124-3C70-36B9-A98F-F8330498F363}"/>
                </a:ext>
              </a:extLst>
            </p:cNvPr>
            <p:cNvSpPr txBox="1"/>
            <p:nvPr/>
          </p:nvSpPr>
          <p:spPr>
            <a:xfrm>
              <a:off x="10884224" y="1263329"/>
              <a:ext cx="8532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000" dirty="0"/>
                <a:t>🥰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A04CC4F-8092-544B-F54B-E05F36823616}"/>
              </a:ext>
            </a:extLst>
          </p:cNvPr>
          <p:cNvGrpSpPr/>
          <p:nvPr/>
        </p:nvGrpSpPr>
        <p:grpSpPr>
          <a:xfrm>
            <a:off x="384882" y="3623733"/>
            <a:ext cx="7179733" cy="2911877"/>
            <a:chOff x="266349" y="3623733"/>
            <a:chExt cx="7179733" cy="2911877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7D589460-D605-AC58-B639-E31DEBACB0F0}"/>
                </a:ext>
              </a:extLst>
            </p:cNvPr>
            <p:cNvSpPr/>
            <p:nvPr/>
          </p:nvSpPr>
          <p:spPr>
            <a:xfrm>
              <a:off x="266349" y="3623733"/>
              <a:ext cx="7179733" cy="2911877"/>
            </a:xfrm>
            <a:prstGeom prst="roundRect">
              <a:avLst>
                <a:gd name="adj" fmla="val 8973"/>
              </a:avLst>
            </a:prstGeom>
            <a:noFill/>
            <a:ln w="38100">
              <a:solidFill>
                <a:schemeClr val="accent1">
                  <a:shade val="1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471F4DB-1220-C31B-6352-067A5E014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318" y="4596097"/>
              <a:ext cx="3200000" cy="1800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F47864A-5304-449C-F040-2EF320883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32" y="4596097"/>
              <a:ext cx="3200000" cy="1800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62A2C0A-6EBF-439F-D01A-281C9E3C48F7}"/>
                </a:ext>
              </a:extLst>
            </p:cNvPr>
            <p:cNvSpPr txBox="1"/>
            <p:nvPr/>
          </p:nvSpPr>
          <p:spPr>
            <a:xfrm>
              <a:off x="1019469" y="4182846"/>
              <a:ext cx="2112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Open Door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7F55D49-0815-0ED1-0A3D-3C6D5F5E5E7E}"/>
                </a:ext>
              </a:extLst>
            </p:cNvPr>
            <p:cNvSpPr txBox="1"/>
            <p:nvPr/>
          </p:nvSpPr>
          <p:spPr>
            <a:xfrm>
              <a:off x="4573250" y="4170572"/>
              <a:ext cx="2112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Open Drawer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F0C9B91-4086-6844-06A8-A9F66EBD80C3}"/>
                </a:ext>
              </a:extLst>
            </p:cNvPr>
            <p:cNvSpPr txBox="1"/>
            <p:nvPr/>
          </p:nvSpPr>
          <p:spPr>
            <a:xfrm>
              <a:off x="1306207" y="3721181"/>
              <a:ext cx="5253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505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Articulated Object</a:t>
              </a:r>
              <a:r>
                <a:rPr lang="en-US" altLang="zh-CN" sz="24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Manipulation</a:t>
              </a:r>
              <a:endParaRPr lang="zh-CN" altLang="en-US" sz="2400" b="1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37" name="箭头: 右 36">
            <a:extLst>
              <a:ext uri="{FF2B5EF4-FFF2-40B4-BE49-F238E27FC236}">
                <a16:creationId xmlns:a16="http://schemas.microsoft.com/office/drawing/2014/main" id="{0D97B8DE-9BBA-0201-ED5F-70ABF2387670}"/>
              </a:ext>
            </a:extLst>
          </p:cNvPr>
          <p:cNvSpPr/>
          <p:nvPr/>
        </p:nvSpPr>
        <p:spPr>
          <a:xfrm rot="-5400000">
            <a:off x="3454438" y="2677076"/>
            <a:ext cx="1032956" cy="54324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06A4155-027B-444A-8FB4-65BC8F9BCF46}"/>
              </a:ext>
            </a:extLst>
          </p:cNvPr>
          <p:cNvSpPr txBox="1"/>
          <p:nvPr/>
        </p:nvSpPr>
        <p:spPr>
          <a:xfrm>
            <a:off x="2379183" y="1660169"/>
            <a:ext cx="318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Challenging</a:t>
            </a:r>
            <a:endParaRPr lang="zh-CN" altLang="en-US" sz="4000" dirty="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1F62AC8-F502-5B2A-00E1-E656F42DE19C}"/>
              </a:ext>
            </a:extLst>
          </p:cNvPr>
          <p:cNvSpPr txBox="1"/>
          <p:nvPr/>
        </p:nvSpPr>
        <p:spPr>
          <a:xfrm>
            <a:off x="6644542" y="976430"/>
            <a:ext cx="525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Axis</a:t>
            </a:r>
            <a:r>
              <a:rPr lang="en-US" altLang="zh-CN" sz="24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 must be carefully considered</a:t>
            </a:r>
            <a:endParaRPr lang="zh-CN" altLang="en-US" sz="2400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8F08A965-A962-2DAE-E4F1-EB163239AFD2}"/>
              </a:ext>
            </a:extLst>
          </p:cNvPr>
          <p:cNvSpPr/>
          <p:nvPr/>
        </p:nvSpPr>
        <p:spPr>
          <a:xfrm>
            <a:off x="5581798" y="1741116"/>
            <a:ext cx="1031114" cy="5790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8A95869-0225-3539-6267-C9011174C99F}"/>
              </a:ext>
            </a:extLst>
          </p:cNvPr>
          <p:cNvGrpSpPr/>
          <p:nvPr/>
        </p:nvGrpSpPr>
        <p:grpSpPr>
          <a:xfrm>
            <a:off x="7797929" y="3623733"/>
            <a:ext cx="4199338" cy="2911877"/>
            <a:chOff x="7797929" y="3623733"/>
            <a:chExt cx="4199338" cy="291187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2ED1B0C-90B3-20DA-5828-B372C33B82BB}"/>
                </a:ext>
              </a:extLst>
            </p:cNvPr>
            <p:cNvSpPr/>
            <p:nvPr/>
          </p:nvSpPr>
          <p:spPr>
            <a:xfrm>
              <a:off x="8012195" y="4527497"/>
              <a:ext cx="1573595" cy="63468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Controller</a:t>
              </a:r>
              <a:endPara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111568A-872E-CCCC-62BD-410A99B9229B}"/>
                </a:ext>
              </a:extLst>
            </p:cNvPr>
            <p:cNvSpPr/>
            <p:nvPr/>
          </p:nvSpPr>
          <p:spPr>
            <a:xfrm>
              <a:off x="10237046" y="4527497"/>
              <a:ext cx="1573595" cy="63468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Motor</a:t>
              </a:r>
              <a:endPara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DD124D2F-2733-C9AF-D214-79F5296CDAE2}"/>
                </a:ext>
              </a:extLst>
            </p:cNvPr>
            <p:cNvSpPr/>
            <p:nvPr/>
          </p:nvSpPr>
          <p:spPr>
            <a:xfrm rot="5400000">
              <a:off x="10762896" y="5333434"/>
              <a:ext cx="523104" cy="28166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F3044B5D-6847-BD2A-E1FA-EF67E878CDA5}"/>
                </a:ext>
              </a:extLst>
            </p:cNvPr>
            <p:cNvSpPr/>
            <p:nvPr/>
          </p:nvSpPr>
          <p:spPr>
            <a:xfrm rot="-5400000">
              <a:off x="8531043" y="5333433"/>
              <a:ext cx="523104" cy="28166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A7900E6D-0AAC-6AE4-3976-58D14BFEF762}"/>
                </a:ext>
              </a:extLst>
            </p:cNvPr>
            <p:cNvSpPr/>
            <p:nvPr/>
          </p:nvSpPr>
          <p:spPr>
            <a:xfrm>
              <a:off x="9667376" y="4704007"/>
              <a:ext cx="523104" cy="28166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03235955-5E13-7AB9-FA7D-4B3B28BE4A45}"/>
                </a:ext>
              </a:extLst>
            </p:cNvPr>
            <p:cNvSpPr/>
            <p:nvPr/>
          </p:nvSpPr>
          <p:spPr>
            <a:xfrm>
              <a:off x="7797929" y="3623733"/>
              <a:ext cx="4199338" cy="2911877"/>
            </a:xfrm>
            <a:prstGeom prst="roundRect">
              <a:avLst>
                <a:gd name="adj" fmla="val 8973"/>
              </a:avLst>
            </a:prstGeom>
            <a:noFill/>
            <a:ln w="38100">
              <a:solidFill>
                <a:schemeClr val="accent1">
                  <a:shade val="15000"/>
                </a:schemeClr>
              </a:solidFill>
              <a:prstDash val="sysDash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FB22774-77F7-19DF-5303-0D6400C01C42}"/>
                </a:ext>
              </a:extLst>
            </p:cNvPr>
            <p:cNvSpPr txBox="1"/>
            <p:nvPr/>
          </p:nvSpPr>
          <p:spPr>
            <a:xfrm>
              <a:off x="8428844" y="3726081"/>
              <a:ext cx="3033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Open-loop Method</a:t>
              </a:r>
              <a:endParaRPr lang="zh-CN" altLang="en-US" sz="2400" b="1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18C9275-4F63-CCED-7D2C-22406DAA816F}"/>
                </a:ext>
              </a:extLst>
            </p:cNvPr>
            <p:cNvSpPr txBox="1"/>
            <p:nvPr/>
          </p:nvSpPr>
          <p:spPr>
            <a:xfrm>
              <a:off x="7917401" y="5894546"/>
              <a:ext cx="3999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Lack of </a:t>
              </a:r>
              <a:r>
                <a:rPr lang="en-US" altLang="zh-CN" sz="2000" b="1" dirty="0">
                  <a:solidFill>
                    <a:srgbClr val="7030A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interaction dynamics</a:t>
              </a:r>
              <a:endParaRPr lang="zh-CN" altLang="en-US" sz="2000" b="1" dirty="0">
                <a:solidFill>
                  <a:srgbClr val="7030A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798791F8-4E86-EF20-5AD2-CF9856B96A02}"/>
              </a:ext>
            </a:extLst>
          </p:cNvPr>
          <p:cNvSpPr txBox="1"/>
          <p:nvPr/>
        </p:nvSpPr>
        <p:spPr>
          <a:xfrm>
            <a:off x="1256426" y="1460114"/>
            <a:ext cx="15797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/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val="28247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Innovation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D35902-25EA-9371-A34B-6DACB2D4E43F}"/>
              </a:ext>
            </a:extLst>
          </p:cNvPr>
          <p:cNvGrpSpPr/>
          <p:nvPr/>
        </p:nvGrpSpPr>
        <p:grpSpPr>
          <a:xfrm>
            <a:off x="6315377" y="700945"/>
            <a:ext cx="5697788" cy="2210109"/>
            <a:chOff x="6315377" y="700945"/>
            <a:chExt cx="5697788" cy="221010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077C52-CA9E-FD48-26C0-6009693122AE}"/>
                </a:ext>
              </a:extLst>
            </p:cNvPr>
            <p:cNvGrpSpPr/>
            <p:nvPr/>
          </p:nvGrpSpPr>
          <p:grpSpPr>
            <a:xfrm>
              <a:off x="6315377" y="700945"/>
              <a:ext cx="2937418" cy="2167111"/>
              <a:chOff x="6225224" y="905088"/>
              <a:chExt cx="2937418" cy="2167111"/>
            </a:xfrm>
          </p:grpSpPr>
          <p:pic>
            <p:nvPicPr>
              <p:cNvPr id="16" name="Picture 88">
                <a:extLst>
                  <a:ext uri="{FF2B5EF4-FFF2-40B4-BE49-F238E27FC236}">
                    <a16:creationId xmlns:a16="http://schemas.microsoft.com/office/drawing/2014/main" id="{38BCEF36-E00E-F6F5-CCA4-DB641981A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99" r="26322" b="27902"/>
              <a:stretch/>
            </p:blipFill>
            <p:spPr>
              <a:xfrm>
                <a:off x="6225224" y="905088"/>
                <a:ext cx="2937418" cy="2167111"/>
              </a:xfrm>
              <a:prstGeom prst="rect">
                <a:avLst/>
              </a:prstGeom>
            </p:spPr>
          </p:pic>
          <p:cxnSp>
            <p:nvCxnSpPr>
              <p:cNvPr id="17" name="Straight Connector 223">
                <a:extLst>
                  <a:ext uri="{FF2B5EF4-FFF2-40B4-BE49-F238E27FC236}">
                    <a16:creationId xmlns:a16="http://schemas.microsoft.com/office/drawing/2014/main" id="{4B592163-E165-98CD-9931-E2D1A181EB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9299" y="1467003"/>
                <a:ext cx="147269" cy="1237560"/>
              </a:xfrm>
              <a:prstGeom prst="line">
                <a:avLst/>
              </a:prstGeom>
              <a:ln w="38100">
                <a:solidFill>
                  <a:srgbClr val="FF0000">
                    <a:alpha val="8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454F511-59E9-C2C5-64C0-A344AF960B97}"/>
                </a:ext>
              </a:extLst>
            </p:cNvPr>
            <p:cNvGrpSpPr/>
            <p:nvPr/>
          </p:nvGrpSpPr>
          <p:grpSpPr>
            <a:xfrm>
              <a:off x="9075747" y="743943"/>
              <a:ext cx="2937418" cy="2167111"/>
              <a:chOff x="7414373" y="3655531"/>
              <a:chExt cx="2937418" cy="2167111"/>
            </a:xfrm>
          </p:grpSpPr>
          <p:pic>
            <p:nvPicPr>
              <p:cNvPr id="18" name="Picture 88">
                <a:extLst>
                  <a:ext uri="{FF2B5EF4-FFF2-40B4-BE49-F238E27FC236}">
                    <a16:creationId xmlns:a16="http://schemas.microsoft.com/office/drawing/2014/main" id="{7EDF2BD3-5AA7-8B44-06FB-A6C578CEF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99" r="26322" b="27902"/>
              <a:stretch/>
            </p:blipFill>
            <p:spPr>
              <a:xfrm>
                <a:off x="7414373" y="3655531"/>
                <a:ext cx="2937418" cy="2167111"/>
              </a:xfrm>
              <a:prstGeom prst="rect">
                <a:avLst/>
              </a:prstGeom>
            </p:spPr>
          </p:pic>
          <p:cxnSp>
            <p:nvCxnSpPr>
              <p:cNvPr id="19" name="Straight Connector 223">
                <a:extLst>
                  <a:ext uri="{FF2B5EF4-FFF2-40B4-BE49-F238E27FC236}">
                    <a16:creationId xmlns:a16="http://schemas.microsoft.com/office/drawing/2014/main" id="{9F8FFCBF-7FC5-02F9-A84F-F820A9748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1466" y="4037365"/>
                <a:ext cx="86982" cy="1606912"/>
              </a:xfrm>
              <a:prstGeom prst="line">
                <a:avLst/>
              </a:prstGeom>
              <a:ln w="38100">
                <a:solidFill>
                  <a:srgbClr val="00B0F0">
                    <a:alpha val="8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DBBF13F-1BF3-9D6E-F346-74DE5527D0FA}"/>
                </a:ext>
              </a:extLst>
            </p:cNvPr>
            <p:cNvSpPr txBox="1"/>
            <p:nvPr/>
          </p:nvSpPr>
          <p:spPr>
            <a:xfrm>
              <a:off x="8168237" y="1262860"/>
              <a:ext cx="8531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000" dirty="0"/>
                <a:t>😡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768124-3C70-36B9-A98F-F8330498F363}"/>
                </a:ext>
              </a:extLst>
            </p:cNvPr>
            <p:cNvSpPr txBox="1"/>
            <p:nvPr/>
          </p:nvSpPr>
          <p:spPr>
            <a:xfrm>
              <a:off x="10884224" y="1263329"/>
              <a:ext cx="8532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000" dirty="0"/>
                <a:t>🥰</a:t>
              </a: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CC1172CF-1BF2-F6C3-4AE9-FF067A369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86" y="3333006"/>
            <a:ext cx="3200000" cy="18000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7FC9260-A6F2-9223-6965-2AECC2FC714B}"/>
              </a:ext>
            </a:extLst>
          </p:cNvPr>
          <p:cNvSpPr txBox="1"/>
          <p:nvPr/>
        </p:nvSpPr>
        <p:spPr>
          <a:xfrm>
            <a:off x="7618751" y="5270558"/>
            <a:ext cx="353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Interaction Dynamics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30C9447-592E-575F-EF92-245402645663}"/>
              </a:ext>
            </a:extLst>
          </p:cNvPr>
          <p:cNvGrpSpPr/>
          <p:nvPr/>
        </p:nvGrpSpPr>
        <p:grpSpPr>
          <a:xfrm>
            <a:off x="191473" y="1606067"/>
            <a:ext cx="5996826" cy="3664491"/>
            <a:chOff x="191473" y="1606067"/>
            <a:chExt cx="5996826" cy="366449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C9810C0-4299-2C59-CC5E-D0EA1076835B}"/>
                </a:ext>
              </a:extLst>
            </p:cNvPr>
            <p:cNvSpPr txBox="1"/>
            <p:nvPr/>
          </p:nvSpPr>
          <p:spPr>
            <a:xfrm>
              <a:off x="191473" y="2962234"/>
              <a:ext cx="599682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[1] Integrate the strengths of </a:t>
              </a:r>
              <a:r>
                <a:rPr lang="zh-CN" altLang="en-US" dirty="0">
                  <a:solidFill>
                    <a:srgbClr val="FF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R</a:t>
              </a:r>
              <a:r>
                <a:rPr lang="zh-CN" altLang="en-US" dirty="0">
                  <a:solidFill>
                    <a:srgbClr val="00B05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G</a:t>
              </a:r>
              <a:r>
                <a:rPr lang="zh-CN" altLang="en-US" dirty="0">
                  <a:solidFill>
                    <a:srgbClr val="0070C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B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-based methods and </a:t>
              </a:r>
              <a:r>
                <a:rPr lang="zh-CN" altLang="en-US" dirty="0">
                  <a:solidFill>
                    <a:srgbClr val="7030A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point-cloud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-based techniques. </a:t>
              </a:r>
            </a:p>
            <a:p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[2] A </a:t>
              </a:r>
              <a:r>
                <a:rPr lang="zh-CN" altLang="en-US" dirty="0">
                  <a:solidFill>
                    <a:schemeClr val="accent2">
                      <a:lumMod val="7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closed-loop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pipeline fusing </a:t>
              </a: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interactive perception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and </a:t>
              </a:r>
              <a:r>
                <a:rPr lang="zh-CN" altLang="en-US" dirty="0">
                  <a:solidFill>
                    <a:schemeClr val="accent6">
                      <a:lumMod val="7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axis estimation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. </a:t>
              </a:r>
            </a:p>
            <a:p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[3] </a:t>
              </a:r>
              <a:r>
                <a:rPr lang="zh-CN" altLang="en-US" dirty="0">
                  <a:solidFill>
                    <a:srgbClr val="FF996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Online refined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axis estimation obtained from segmented 3D point clouds with </a:t>
              </a:r>
              <a:r>
                <a:rPr lang="zh-CN" altLang="en-US" dirty="0">
                  <a:solidFill>
                    <a:srgbClr val="9966F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SAM2-based tracking</a:t>
              </a:r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. 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089491E-E706-FF7D-FF8E-E0880D4D1092}"/>
                </a:ext>
              </a:extLst>
            </p:cNvPr>
            <p:cNvSpPr txBox="1"/>
            <p:nvPr/>
          </p:nvSpPr>
          <p:spPr>
            <a:xfrm>
              <a:off x="381635" y="1606067"/>
              <a:ext cx="56165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Articulated Object Manipulation using Online Axis Estimation with SAM2-Based Tracking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5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Pipeline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D7D9932-F440-4D26-06E6-34171DC62C03}"/>
              </a:ext>
            </a:extLst>
          </p:cNvPr>
          <p:cNvGrpSpPr/>
          <p:nvPr/>
        </p:nvGrpSpPr>
        <p:grpSpPr>
          <a:xfrm>
            <a:off x="3547210" y="4868971"/>
            <a:ext cx="3261449" cy="836890"/>
            <a:chOff x="3446350" y="4868971"/>
            <a:chExt cx="3261449" cy="83689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86D4904-E4AF-9582-7CAD-B1017799F180}"/>
                </a:ext>
              </a:extLst>
            </p:cNvPr>
            <p:cNvGrpSpPr/>
            <p:nvPr/>
          </p:nvGrpSpPr>
          <p:grpSpPr>
            <a:xfrm>
              <a:off x="3446350" y="4868971"/>
              <a:ext cx="1398451" cy="835633"/>
              <a:chOff x="3446350" y="4868971"/>
              <a:chExt cx="1398451" cy="83563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9A62081-5B4B-6996-2179-C7C65897F4A8}"/>
                  </a:ext>
                </a:extLst>
              </p:cNvPr>
              <p:cNvSpPr/>
              <p:nvPr/>
            </p:nvSpPr>
            <p:spPr>
              <a:xfrm>
                <a:off x="3446350" y="4868971"/>
                <a:ext cx="1398451" cy="8356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t"/>
                <a:endParaRPr lang="zh-CN" altLang="en-US" sz="1772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BFFB442-6291-2735-3589-A33DBED81F7C}"/>
                  </a:ext>
                </a:extLst>
              </p:cNvPr>
              <p:cNvSpPr/>
              <p:nvPr/>
            </p:nvSpPr>
            <p:spPr>
              <a:xfrm>
                <a:off x="3548219" y="5382361"/>
                <a:ext cx="212975" cy="241578"/>
              </a:xfrm>
              <a:prstGeom prst="rect">
                <a:avLst/>
              </a:prstGeom>
              <a:solidFill>
                <a:srgbClr val="939DE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2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2E3E03E-C3DA-12A2-E19D-1C9B809CF2B3}"/>
                  </a:ext>
                </a:extLst>
              </p:cNvPr>
              <p:cNvSpPr/>
              <p:nvPr/>
            </p:nvSpPr>
            <p:spPr>
              <a:xfrm>
                <a:off x="3869167" y="5382360"/>
                <a:ext cx="212975" cy="241578"/>
              </a:xfrm>
              <a:prstGeom prst="rect">
                <a:avLst/>
              </a:prstGeom>
              <a:solidFill>
                <a:srgbClr val="939DE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2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F33B0A7-8056-786D-1B7B-8D8551085AFD}"/>
                  </a:ext>
                </a:extLst>
              </p:cNvPr>
              <p:cNvSpPr/>
              <p:nvPr/>
            </p:nvSpPr>
            <p:spPr>
              <a:xfrm>
                <a:off x="4526680" y="5382360"/>
                <a:ext cx="212975" cy="241578"/>
              </a:xfrm>
              <a:prstGeom prst="rect">
                <a:avLst/>
              </a:prstGeom>
              <a:solidFill>
                <a:srgbClr val="939DE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2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21B61F6-2795-F0A7-98FA-5883060A76BC}"/>
                  </a:ext>
                </a:extLst>
              </p:cNvPr>
              <p:cNvSpPr txBox="1"/>
              <p:nvPr/>
            </p:nvSpPr>
            <p:spPr>
              <a:xfrm>
                <a:off x="4047287" y="5132799"/>
                <a:ext cx="532452" cy="38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55">
                <a:extLst>
                  <a:ext uri="{FF2B5EF4-FFF2-40B4-BE49-F238E27FC236}">
                    <a16:creationId xmlns:a16="http://schemas.microsoft.com/office/drawing/2014/main" id="{C755CC75-59C5-1A79-44D1-10DCA9B3A2B6}"/>
                  </a:ext>
                </a:extLst>
              </p:cNvPr>
              <p:cNvSpPr txBox="1"/>
              <p:nvPr/>
            </p:nvSpPr>
            <p:spPr>
              <a:xfrm>
                <a:off x="3501040" y="4893992"/>
                <a:ext cx="1282397" cy="4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t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</a:t>
                </a:r>
                <a:r>
                  <a:rPr lang="zh-CN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</a:t>
                </a:r>
              </a:p>
              <a:p>
                <a:pPr algn="ctr" fontAlgn="t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Frames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39126F-A5EB-8390-7B65-4D76C8A10959}"/>
                </a:ext>
              </a:extLst>
            </p:cNvPr>
            <p:cNvGrpSpPr/>
            <p:nvPr/>
          </p:nvGrpSpPr>
          <p:grpSpPr>
            <a:xfrm>
              <a:off x="5307276" y="4870229"/>
              <a:ext cx="1400523" cy="835632"/>
              <a:chOff x="5307276" y="4870229"/>
              <a:chExt cx="1400523" cy="835632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8612D5A-0FE1-80F8-84C9-B68950A3027C}"/>
                  </a:ext>
                </a:extLst>
              </p:cNvPr>
              <p:cNvSpPr/>
              <p:nvPr/>
            </p:nvSpPr>
            <p:spPr>
              <a:xfrm>
                <a:off x="5307276" y="4870229"/>
                <a:ext cx="1400523" cy="8356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t"/>
                <a:endParaRPr lang="zh-CN" altLang="en-US" sz="1772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A67DC04E-46EB-631F-5661-361592D4836F}"/>
                  </a:ext>
                </a:extLst>
              </p:cNvPr>
              <p:cNvGrpSpPr/>
              <p:nvPr/>
            </p:nvGrpSpPr>
            <p:grpSpPr>
              <a:xfrm>
                <a:off x="5409145" y="4907876"/>
                <a:ext cx="1206203" cy="717321"/>
                <a:chOff x="5409145" y="4907876"/>
                <a:chExt cx="1206203" cy="717321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686975B3-65DA-C6EF-5EE0-83D54F1D1BAE}"/>
                    </a:ext>
                  </a:extLst>
                </p:cNvPr>
                <p:cNvSpPr/>
                <p:nvPr/>
              </p:nvSpPr>
              <p:spPr>
                <a:xfrm>
                  <a:off x="5409145" y="5383619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D6F6F60-2EF1-6F50-96EB-EF8071813563}"/>
                    </a:ext>
                  </a:extLst>
                </p:cNvPr>
                <p:cNvSpPr/>
                <p:nvPr/>
              </p:nvSpPr>
              <p:spPr>
                <a:xfrm>
                  <a:off x="5730093" y="5383618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D0AD389-75C0-8139-40DC-C975781FE229}"/>
                    </a:ext>
                  </a:extLst>
                </p:cNvPr>
                <p:cNvSpPr/>
                <p:nvPr/>
              </p:nvSpPr>
              <p:spPr>
                <a:xfrm>
                  <a:off x="6402373" y="5383618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BCC41AA-7681-1E5E-2EE6-CA2411DF48F1}"/>
                    </a:ext>
                  </a:extLst>
                </p:cNvPr>
                <p:cNvSpPr txBox="1"/>
                <p:nvPr/>
              </p:nvSpPr>
              <p:spPr>
                <a:xfrm>
                  <a:off x="5920674" y="5144395"/>
                  <a:ext cx="488069" cy="3852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57">
                  <a:extLst>
                    <a:ext uri="{FF2B5EF4-FFF2-40B4-BE49-F238E27FC236}">
                      <a16:creationId xmlns:a16="http://schemas.microsoft.com/office/drawing/2014/main" id="{D7BD8043-BD96-DACA-D15B-274C577834AB}"/>
                    </a:ext>
                  </a:extLst>
                </p:cNvPr>
                <p:cNvSpPr txBox="1"/>
                <p:nvPr/>
              </p:nvSpPr>
              <p:spPr>
                <a:xfrm>
                  <a:off x="5414123" y="4907876"/>
                  <a:ext cx="120122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lang="en-US" altLang="zh-CN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Motion Part</a:t>
                  </a:r>
                </a:p>
                <a:p>
                  <a:pPr algn="ctr" fontAlgn="t"/>
                  <a:r>
                    <a:rPr lang="en-US" altLang="zh-CN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Frames</a:t>
                  </a:r>
                </a:p>
              </p:txBody>
            </p:sp>
          </p:grpSp>
        </p:grpSp>
        <p:cxnSp>
          <p:nvCxnSpPr>
            <p:cNvPr id="7" name="直接箭头连接符 172">
              <a:extLst>
                <a:ext uri="{FF2B5EF4-FFF2-40B4-BE49-F238E27FC236}">
                  <a16:creationId xmlns:a16="http://schemas.microsoft.com/office/drawing/2014/main" id="{C642E574-0638-23B7-F01C-3EEACCBD3CE2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>
              <a:off x="4844801" y="5286753"/>
              <a:ext cx="147952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175">
              <a:extLst>
                <a:ext uri="{FF2B5EF4-FFF2-40B4-BE49-F238E27FC236}">
                  <a16:creationId xmlns:a16="http://schemas.microsoft.com/office/drawing/2014/main" id="{5C09B000-B47F-547F-DBE0-81F07E128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8894" y="5286753"/>
              <a:ext cx="138381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流程图: 接点 170">
              <a:extLst>
                <a:ext uri="{FF2B5EF4-FFF2-40B4-BE49-F238E27FC236}">
                  <a16:creationId xmlns:a16="http://schemas.microsoft.com/office/drawing/2014/main" id="{096DD423-410B-9EE9-B160-DBC2813D6C0C}"/>
                </a:ext>
              </a:extLst>
            </p:cNvPr>
            <p:cNvSpPr/>
            <p:nvPr/>
          </p:nvSpPr>
          <p:spPr>
            <a:xfrm flipH="1">
              <a:off x="4992753" y="5187266"/>
              <a:ext cx="185179" cy="19897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2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259">
              <a:extLst>
                <a:ext uri="{FF2B5EF4-FFF2-40B4-BE49-F238E27FC236}">
                  <a16:creationId xmlns:a16="http://schemas.microsoft.com/office/drawing/2014/main" id="{54019226-F97E-947F-0E51-3B3993C8D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2138" y="5288415"/>
              <a:ext cx="932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4CFBEFB1-CDB6-4572-AF83-828D5B2AD046}"/>
              </a:ext>
            </a:extLst>
          </p:cNvPr>
          <p:cNvSpPr/>
          <p:nvPr/>
        </p:nvSpPr>
        <p:spPr>
          <a:xfrm>
            <a:off x="7243644" y="1268033"/>
            <a:ext cx="4782917" cy="4704442"/>
          </a:xfrm>
          <a:prstGeom prst="roundRect">
            <a:avLst>
              <a:gd name="adj" fmla="val 3375"/>
            </a:avLst>
          </a:prstGeom>
          <a:noFill/>
          <a:ln w="34925">
            <a:solidFill>
              <a:srgbClr val="92D050">
                <a:alpha val="50000"/>
              </a:srgb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50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14">
            <a:extLst>
              <a:ext uri="{FF2B5EF4-FFF2-40B4-BE49-F238E27FC236}">
                <a16:creationId xmlns:a16="http://schemas.microsoft.com/office/drawing/2014/main" id="{7E16A36B-55C7-B8CD-8DB5-AF2DEF33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915" y="3378954"/>
            <a:ext cx="1219203" cy="1371340"/>
          </a:xfrm>
          <a:prstGeom prst="rect">
            <a:avLst/>
          </a:prstGeom>
        </p:spPr>
      </p:pic>
      <p:cxnSp>
        <p:nvCxnSpPr>
          <p:cNvPr id="26" name="直接箭头连接符 132">
            <a:extLst>
              <a:ext uri="{FF2B5EF4-FFF2-40B4-BE49-F238E27FC236}">
                <a16:creationId xmlns:a16="http://schemas.microsoft.com/office/drawing/2014/main" id="{0BFB11E1-3702-B72A-8502-9435D7AB454D}"/>
              </a:ext>
            </a:extLst>
          </p:cNvPr>
          <p:cNvCxnSpPr>
            <a:cxnSpLocks/>
          </p:cNvCxnSpPr>
          <p:nvPr/>
        </p:nvCxnSpPr>
        <p:spPr>
          <a:xfrm>
            <a:off x="8705011" y="4133672"/>
            <a:ext cx="395632" cy="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2">
            <a:extLst>
              <a:ext uri="{FF2B5EF4-FFF2-40B4-BE49-F238E27FC236}">
                <a16:creationId xmlns:a16="http://schemas.microsoft.com/office/drawing/2014/main" id="{DC17077F-0D9F-917F-83A8-9AB5ADC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9073" r="43003" b="26129"/>
          <a:stretch/>
        </p:blipFill>
        <p:spPr>
          <a:xfrm>
            <a:off x="7681421" y="3607477"/>
            <a:ext cx="909448" cy="1007602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3DD9F0DA-92A8-4763-A922-CB518ED49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13785" r="43091" b="26104"/>
          <a:stretch/>
        </p:blipFill>
        <p:spPr>
          <a:xfrm>
            <a:off x="7691980" y="4709121"/>
            <a:ext cx="917388" cy="93438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4F370EF-D79A-2DB7-6F57-D20A7B26A50F}"/>
              </a:ext>
            </a:extLst>
          </p:cNvPr>
          <p:cNvSpPr/>
          <p:nvPr/>
        </p:nvSpPr>
        <p:spPr>
          <a:xfrm>
            <a:off x="451237" y="2045169"/>
            <a:ext cx="1264182" cy="64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Observation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7B0A0B1-7FF3-35BC-F06F-C146AD8CF78C}"/>
              </a:ext>
            </a:extLst>
          </p:cNvPr>
          <p:cNvGrpSpPr/>
          <p:nvPr/>
        </p:nvGrpSpPr>
        <p:grpSpPr>
          <a:xfrm>
            <a:off x="225988" y="1260909"/>
            <a:ext cx="2827648" cy="4711563"/>
            <a:chOff x="125128" y="1260909"/>
            <a:chExt cx="2827648" cy="4711563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0CF5659-F6D0-B97D-2DE3-D1909F7057CE}"/>
                </a:ext>
              </a:extLst>
            </p:cNvPr>
            <p:cNvSpPr/>
            <p:nvPr/>
          </p:nvSpPr>
          <p:spPr>
            <a:xfrm>
              <a:off x="125128" y="1260909"/>
              <a:ext cx="2827648" cy="4711563"/>
            </a:xfrm>
            <a:prstGeom prst="roundRect">
              <a:avLst>
                <a:gd name="adj" fmla="val 4392"/>
              </a:avLst>
            </a:prstGeom>
            <a:noFill/>
            <a:ln w="34925">
              <a:solidFill>
                <a:schemeClr val="accent4">
                  <a:lumMod val="7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502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2E274F8-2E7A-9130-8CF2-D1CC8837B725}"/>
                </a:ext>
              </a:extLst>
            </p:cNvPr>
            <p:cNvGrpSpPr/>
            <p:nvPr/>
          </p:nvGrpSpPr>
          <p:grpSpPr>
            <a:xfrm>
              <a:off x="152903" y="1274983"/>
              <a:ext cx="2799873" cy="640438"/>
              <a:chOff x="152903" y="1274983"/>
              <a:chExt cx="2799873" cy="640438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5F8BE0EC-FB42-5AF9-B2BD-63A353E09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903" y="1915421"/>
                <a:ext cx="2799873" cy="0"/>
              </a:xfrm>
              <a:prstGeom prst="line">
                <a:avLst/>
              </a:prstGeom>
              <a:ln w="44450" cap="sq">
                <a:solidFill>
                  <a:schemeClr val="accent4">
                    <a:lumMod val="75000"/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5ECD90D-E263-7102-4C1F-187464E733D4}"/>
                  </a:ext>
                </a:extLst>
              </p:cNvPr>
              <p:cNvSpPr txBox="1"/>
              <p:nvPr/>
            </p:nvSpPr>
            <p:spPr>
              <a:xfrm>
                <a:off x="207782" y="1274983"/>
                <a:ext cx="2682708" cy="60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Interactive Perception &amp;</a:t>
                </a:r>
              </a:p>
              <a:p>
                <a:pPr algn="ctr"/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Init-Manipulation Module</a:t>
                </a:r>
                <a:endPara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9923C82-5DE9-C4D4-8B77-E9C292F06A0F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2612363" y="4092636"/>
            <a:ext cx="1094210" cy="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27BFB90-7A31-4C1F-EBAA-D0AA92F27B2E}"/>
              </a:ext>
            </a:extLst>
          </p:cNvPr>
          <p:cNvGrpSpPr/>
          <p:nvPr/>
        </p:nvGrpSpPr>
        <p:grpSpPr>
          <a:xfrm>
            <a:off x="386382" y="2677149"/>
            <a:ext cx="2312586" cy="3040795"/>
            <a:chOff x="285522" y="2677149"/>
            <a:chExt cx="2312586" cy="304079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B8A24F0-2904-F417-7E65-839AA4162D7B}"/>
                </a:ext>
              </a:extLst>
            </p:cNvPr>
            <p:cNvSpPr/>
            <p:nvPr/>
          </p:nvSpPr>
          <p:spPr>
            <a:xfrm>
              <a:off x="495138" y="4929421"/>
              <a:ext cx="2102970" cy="7885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Slight</a:t>
              </a:r>
              <a:r>
                <a: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Movement</a:t>
              </a:r>
            </a:p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Observation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78E6290-A5EC-C23B-E8BC-92905CD9C613}"/>
                </a:ext>
              </a:extLst>
            </p:cNvPr>
            <p:cNvGrpSpPr/>
            <p:nvPr/>
          </p:nvGrpSpPr>
          <p:grpSpPr>
            <a:xfrm>
              <a:off x="285522" y="2677149"/>
              <a:ext cx="974274" cy="2162496"/>
              <a:chOff x="285522" y="2677149"/>
              <a:chExt cx="974274" cy="2162496"/>
            </a:xfrm>
          </p:grpSpPr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123D2A87-4F6E-3ACE-63CB-0D4BEAEFC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59" y="2677149"/>
                <a:ext cx="0" cy="2162496"/>
              </a:xfrm>
              <a:prstGeom prst="straightConnector1">
                <a:avLst/>
              </a:prstGeom>
              <a:ln w="25400" cmpd="sng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ACDD9CF-899B-8DCA-1BF4-B779DFE79EC3}"/>
                  </a:ext>
                </a:extLst>
              </p:cNvPr>
              <p:cNvSpPr txBox="1"/>
              <p:nvPr/>
            </p:nvSpPr>
            <p:spPr>
              <a:xfrm>
                <a:off x="285522" y="3356869"/>
                <a:ext cx="97427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Interactive</a:t>
                </a:r>
              </a:p>
              <a:p>
                <a:pPr algn="ctr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Perception</a:t>
                </a:r>
              </a:p>
              <a:p>
                <a:pPr algn="ctr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Technique</a:t>
                </a:r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9BFF9E8E-4AED-87B6-D057-79DC55558D01}"/>
              </a:ext>
            </a:extLst>
          </p:cNvPr>
          <p:cNvSpPr txBox="1"/>
          <p:nvPr/>
        </p:nvSpPr>
        <p:spPr>
          <a:xfrm>
            <a:off x="2658657" y="3786913"/>
            <a:ext cx="974178" cy="271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9D1CA88-FEC6-508B-B3A8-9649E6367AC3}"/>
              </a:ext>
            </a:extLst>
          </p:cNvPr>
          <p:cNvGrpSpPr/>
          <p:nvPr/>
        </p:nvGrpSpPr>
        <p:grpSpPr>
          <a:xfrm>
            <a:off x="3194800" y="1268033"/>
            <a:ext cx="3906838" cy="4704442"/>
            <a:chOff x="3093940" y="1268033"/>
            <a:chExt cx="3906838" cy="4704442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D79A0E82-45F3-AAE4-20F3-66F91A3249AB}"/>
                </a:ext>
              </a:extLst>
            </p:cNvPr>
            <p:cNvSpPr/>
            <p:nvPr/>
          </p:nvSpPr>
          <p:spPr>
            <a:xfrm>
              <a:off x="3096382" y="1268033"/>
              <a:ext cx="3904396" cy="4704442"/>
            </a:xfrm>
            <a:prstGeom prst="roundRect">
              <a:avLst>
                <a:gd name="adj" fmla="val 3375"/>
              </a:avLst>
            </a:prstGeom>
            <a:noFill/>
            <a:ln w="34925">
              <a:solidFill>
                <a:srgbClr val="4472C4">
                  <a:alpha val="50000"/>
                </a:srgb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502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E52D109-9400-7E23-49E2-18D660716481}"/>
                </a:ext>
              </a:extLst>
            </p:cNvPr>
            <p:cNvSpPr txBox="1"/>
            <p:nvPr/>
          </p:nvSpPr>
          <p:spPr>
            <a:xfrm>
              <a:off x="3304027" y="1424642"/>
              <a:ext cx="3476222" cy="33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Tracking &amp;</a:t>
              </a:r>
              <a:r>
                <a: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Segmentation Module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直接连接符 94">
              <a:extLst>
                <a:ext uri="{FF2B5EF4-FFF2-40B4-BE49-F238E27FC236}">
                  <a16:creationId xmlns:a16="http://schemas.microsoft.com/office/drawing/2014/main" id="{E163B555-E499-B113-2819-13103347F9AF}"/>
                </a:ext>
              </a:extLst>
            </p:cNvPr>
            <p:cNvCxnSpPr>
              <a:cxnSpLocks/>
            </p:cNvCxnSpPr>
            <p:nvPr/>
          </p:nvCxnSpPr>
          <p:spPr>
            <a:xfrm>
              <a:off x="3093940" y="1923953"/>
              <a:ext cx="3906838" cy="0"/>
            </a:xfrm>
            <a:prstGeom prst="line">
              <a:avLst/>
            </a:prstGeom>
            <a:ln w="44450">
              <a:solidFill>
                <a:srgbClr val="4472C4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: 圆角 39">
            <a:extLst>
              <a:ext uri="{FF2B5EF4-FFF2-40B4-BE49-F238E27FC236}">
                <a16:creationId xmlns:a16="http://schemas.microsoft.com/office/drawing/2014/main" id="{BCA73CE6-BBE4-4C35-9404-1CA592E9FFB0}"/>
              </a:ext>
            </a:extLst>
          </p:cNvPr>
          <p:cNvSpPr/>
          <p:nvPr/>
        </p:nvSpPr>
        <p:spPr>
          <a:xfrm rot="5400000">
            <a:off x="9127471" y="4936331"/>
            <a:ext cx="662684" cy="834733"/>
          </a:xfrm>
          <a:prstGeom prst="roundRect">
            <a:avLst/>
          </a:prstGeom>
          <a:solidFill>
            <a:srgbClr val="DCF2F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</a:p>
          <a:p>
            <a:pPr algn="ctr"/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Estimation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连接符 96">
            <a:extLst>
              <a:ext uri="{FF2B5EF4-FFF2-40B4-BE49-F238E27FC236}">
                <a16:creationId xmlns:a16="http://schemas.microsoft.com/office/drawing/2014/main" id="{1A362272-7DC8-BB54-AA54-026A06E2216D}"/>
              </a:ext>
            </a:extLst>
          </p:cNvPr>
          <p:cNvCxnSpPr>
            <a:cxnSpLocks/>
          </p:cNvCxnSpPr>
          <p:nvPr/>
        </p:nvCxnSpPr>
        <p:spPr>
          <a:xfrm>
            <a:off x="7275246" y="1923953"/>
            <a:ext cx="4733180" cy="10694"/>
          </a:xfrm>
          <a:prstGeom prst="line">
            <a:avLst/>
          </a:prstGeom>
          <a:ln w="44450">
            <a:solidFill>
              <a:schemeClr val="accent6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1">
            <a:extLst>
              <a:ext uri="{FF2B5EF4-FFF2-40B4-BE49-F238E27FC236}">
                <a16:creationId xmlns:a16="http://schemas.microsoft.com/office/drawing/2014/main" id="{1207B411-1353-9AFF-BA81-35A3361FAE63}"/>
              </a:ext>
            </a:extLst>
          </p:cNvPr>
          <p:cNvSpPr txBox="1"/>
          <p:nvPr/>
        </p:nvSpPr>
        <p:spPr>
          <a:xfrm>
            <a:off x="7485389" y="1446508"/>
            <a:ext cx="43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Estimation &amp; Manipulation Module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115">
            <a:extLst>
              <a:ext uri="{FF2B5EF4-FFF2-40B4-BE49-F238E27FC236}">
                <a16:creationId xmlns:a16="http://schemas.microsoft.com/office/drawing/2014/main" id="{E5746BED-6668-509C-DC7E-BDF524DAA1DF}"/>
              </a:ext>
            </a:extLst>
          </p:cNvPr>
          <p:cNvSpPr txBox="1"/>
          <p:nvPr/>
        </p:nvSpPr>
        <p:spPr>
          <a:xfrm>
            <a:off x="10175346" y="3854601"/>
            <a:ext cx="1407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 Sequence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7">
            <a:extLst>
              <a:ext uri="{FF2B5EF4-FFF2-40B4-BE49-F238E27FC236}">
                <a16:creationId xmlns:a16="http://schemas.microsoft.com/office/drawing/2014/main" id="{8DBEDFBC-B8C3-02BE-8509-B0A8FB0F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3646" r="41918" b="27761"/>
          <a:stretch/>
        </p:blipFill>
        <p:spPr>
          <a:xfrm>
            <a:off x="10269900" y="4537884"/>
            <a:ext cx="1343762" cy="1351305"/>
          </a:xfrm>
          <a:prstGeom prst="rect">
            <a:avLst/>
          </a:prstGeom>
        </p:spPr>
      </p:pic>
      <p:cxnSp>
        <p:nvCxnSpPr>
          <p:cNvPr id="51" name="Straight Connector 119">
            <a:extLst>
              <a:ext uri="{FF2B5EF4-FFF2-40B4-BE49-F238E27FC236}">
                <a16:creationId xmlns:a16="http://schemas.microsoft.com/office/drawing/2014/main" id="{CC49499E-B5C3-EE8A-7320-56464CCC0A99}"/>
              </a:ext>
            </a:extLst>
          </p:cNvPr>
          <p:cNvCxnSpPr>
            <a:cxnSpLocks/>
          </p:cNvCxnSpPr>
          <p:nvPr/>
        </p:nvCxnSpPr>
        <p:spPr>
          <a:xfrm flipH="1">
            <a:off x="11338715" y="4442158"/>
            <a:ext cx="37194" cy="1351305"/>
          </a:xfrm>
          <a:prstGeom prst="line">
            <a:avLst/>
          </a:prstGeom>
          <a:ln w="38100">
            <a:solidFill>
              <a:srgbClr val="00B0F0">
                <a:alpha val="8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132">
            <a:extLst>
              <a:ext uri="{FF2B5EF4-FFF2-40B4-BE49-F238E27FC236}">
                <a16:creationId xmlns:a16="http://schemas.microsoft.com/office/drawing/2014/main" id="{9DE19BCF-CDD6-8CF4-E119-92386767E667}"/>
              </a:ext>
            </a:extLst>
          </p:cNvPr>
          <p:cNvCxnSpPr>
            <a:cxnSpLocks/>
          </p:cNvCxnSpPr>
          <p:nvPr/>
        </p:nvCxnSpPr>
        <p:spPr>
          <a:xfrm>
            <a:off x="9911698" y="5361656"/>
            <a:ext cx="459542" cy="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132">
            <a:extLst>
              <a:ext uri="{FF2B5EF4-FFF2-40B4-BE49-F238E27FC236}">
                <a16:creationId xmlns:a16="http://schemas.microsoft.com/office/drawing/2014/main" id="{38D64EB4-163E-3824-5CF9-56323A623F96}"/>
              </a:ext>
            </a:extLst>
          </p:cNvPr>
          <p:cNvCxnSpPr>
            <a:cxnSpLocks/>
          </p:cNvCxnSpPr>
          <p:nvPr/>
        </p:nvCxnSpPr>
        <p:spPr>
          <a:xfrm>
            <a:off x="9460685" y="4725866"/>
            <a:ext cx="0" cy="25609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78">
            <a:extLst>
              <a:ext uri="{FF2B5EF4-FFF2-40B4-BE49-F238E27FC236}">
                <a16:creationId xmlns:a16="http://schemas.microsoft.com/office/drawing/2014/main" id="{B3F25706-A39B-6A5B-D433-928B4D37DDBE}"/>
              </a:ext>
            </a:extLst>
          </p:cNvPr>
          <p:cNvSpPr txBox="1"/>
          <p:nvPr/>
        </p:nvSpPr>
        <p:spPr>
          <a:xfrm>
            <a:off x="7561190" y="3532020"/>
            <a:ext cx="110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kumimoji="1"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179">
            <a:extLst>
              <a:ext uri="{FF2B5EF4-FFF2-40B4-BE49-F238E27FC236}">
                <a16:creationId xmlns:a16="http://schemas.microsoft.com/office/drawing/2014/main" id="{D806E4A8-05B2-EAC8-4FF1-2D612A8F9972}"/>
              </a:ext>
            </a:extLst>
          </p:cNvPr>
          <p:cNvSpPr txBox="1"/>
          <p:nvPr/>
        </p:nvSpPr>
        <p:spPr>
          <a:xfrm>
            <a:off x="7577961" y="4534102"/>
            <a:ext cx="85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kumimoji="1"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44BA9CA-46FC-C6C4-99D5-4DEFD85A1CB0}"/>
              </a:ext>
            </a:extLst>
          </p:cNvPr>
          <p:cNvGrpSpPr/>
          <p:nvPr/>
        </p:nvGrpSpPr>
        <p:grpSpPr>
          <a:xfrm>
            <a:off x="3669900" y="3641071"/>
            <a:ext cx="2955077" cy="1218317"/>
            <a:chOff x="3569040" y="3641071"/>
            <a:chExt cx="2955077" cy="1218317"/>
          </a:xfrm>
        </p:grpSpPr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12468037-BC24-FA92-C137-464685B367DB}"/>
                </a:ext>
              </a:extLst>
            </p:cNvPr>
            <p:cNvSpPr/>
            <p:nvPr/>
          </p:nvSpPr>
          <p:spPr>
            <a:xfrm>
              <a:off x="4103825" y="4560772"/>
              <a:ext cx="185179" cy="19897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7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B2B64E4-C8FE-BCAA-2F4E-919EBEB0906C}"/>
                </a:ext>
              </a:extLst>
            </p:cNvPr>
            <p:cNvGrpSpPr/>
            <p:nvPr/>
          </p:nvGrpSpPr>
          <p:grpSpPr>
            <a:xfrm>
              <a:off x="3569040" y="3641071"/>
              <a:ext cx="2955077" cy="1218317"/>
              <a:chOff x="3575543" y="3639615"/>
              <a:chExt cx="2955077" cy="121831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C5409EAA-44CA-1069-35BD-1886766BBC4F}"/>
                  </a:ext>
                </a:extLst>
              </p:cNvPr>
              <p:cNvGrpSpPr/>
              <p:nvPr/>
            </p:nvGrpSpPr>
            <p:grpSpPr>
              <a:xfrm>
                <a:off x="3575543" y="3639615"/>
                <a:ext cx="2955077" cy="1172506"/>
                <a:chOff x="3575543" y="3639615"/>
                <a:chExt cx="2955077" cy="1172506"/>
              </a:xfrm>
            </p:grpSpPr>
            <p:cxnSp>
              <p:nvCxnSpPr>
                <p:cNvPr id="61" name="连接符: 肘形 177">
                  <a:extLst>
                    <a:ext uri="{FF2B5EF4-FFF2-40B4-BE49-F238E27FC236}">
                      <a16:creationId xmlns:a16="http://schemas.microsoft.com/office/drawing/2014/main" id="{59076CF5-2EB2-6F1C-1C10-5BC42AEFB126}"/>
                    </a:ext>
                  </a:extLst>
                </p:cNvPr>
                <p:cNvCxnSpPr>
                  <a:cxnSpLocks/>
                  <a:endCxn id="57" idx="6"/>
                </p:cNvCxnSpPr>
                <p:nvPr/>
              </p:nvCxnSpPr>
              <p:spPr>
                <a:xfrm rot="10800000" flipV="1">
                  <a:off x="4289004" y="4200584"/>
                  <a:ext cx="1620490" cy="459675"/>
                </a:xfrm>
                <a:prstGeom prst="bentConnector3">
                  <a:avLst>
                    <a:gd name="adj1" fmla="val 5602"/>
                  </a:avLst>
                </a:prstGeom>
                <a:ln w="25400" cmpd="sng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连接符: 肘形 61">
                  <a:extLst>
                    <a:ext uri="{FF2B5EF4-FFF2-40B4-BE49-F238E27FC236}">
                      <a16:creationId xmlns:a16="http://schemas.microsoft.com/office/drawing/2014/main" id="{384856AB-6F6A-296E-D404-3B5DD23EB307}"/>
                    </a:ext>
                  </a:extLst>
                </p:cNvPr>
                <p:cNvCxnSpPr>
                  <a:cxnSpLocks/>
                  <a:endCxn id="57" idx="2"/>
                </p:cNvCxnSpPr>
                <p:nvPr/>
              </p:nvCxnSpPr>
              <p:spPr>
                <a:xfrm rot="16200000" flipH="1">
                  <a:off x="3904918" y="4461351"/>
                  <a:ext cx="123784" cy="274029"/>
                </a:xfrm>
                <a:prstGeom prst="bentConnector2">
                  <a:avLst/>
                </a:prstGeom>
                <a:ln w="25400" cmpd="sng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44">
                  <a:extLst>
                    <a:ext uri="{FF2B5EF4-FFF2-40B4-BE49-F238E27FC236}">
                      <a16:creationId xmlns:a16="http://schemas.microsoft.com/office/drawing/2014/main" id="{AFDE8056-0A29-FA4F-9820-F902DD56E177}"/>
                    </a:ext>
                  </a:extLst>
                </p:cNvPr>
                <p:cNvSpPr txBox="1"/>
                <p:nvPr/>
              </p:nvSpPr>
              <p:spPr>
                <a:xfrm>
                  <a:off x="4044585" y="4535122"/>
                  <a:ext cx="1864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&amp;</a:t>
                  </a:r>
                  <a:endParaRPr lang="zh-CN" altLang="en-US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id="{43B0F52B-F654-3DD0-2144-839A7376CC83}"/>
                    </a:ext>
                  </a:extLst>
                </p:cNvPr>
                <p:cNvGrpSpPr/>
                <p:nvPr/>
              </p:nvGrpSpPr>
              <p:grpSpPr>
                <a:xfrm>
                  <a:off x="3575543" y="3645885"/>
                  <a:ext cx="1474245" cy="890590"/>
                  <a:chOff x="3575543" y="3645885"/>
                  <a:chExt cx="1474245" cy="890590"/>
                </a:xfrm>
              </p:grpSpPr>
              <p:sp>
                <p:nvSpPr>
                  <p:cNvPr id="72" name="矩形 71">
                    <a:extLst>
                      <a:ext uri="{FF2B5EF4-FFF2-40B4-BE49-F238E27FC236}">
                        <a16:creationId xmlns:a16="http://schemas.microsoft.com/office/drawing/2014/main" id="{C894FB43-FA32-507D-C4F5-C620A268A88D}"/>
                      </a:ext>
                    </a:extLst>
                  </p:cNvPr>
                  <p:cNvSpPr/>
                  <p:nvPr/>
                </p:nvSpPr>
                <p:spPr>
                  <a:xfrm>
                    <a:off x="3612216" y="3645885"/>
                    <a:ext cx="1400523" cy="890590"/>
                  </a:xfrm>
                  <a:prstGeom prst="rect">
                    <a:avLst/>
                  </a:prstGeom>
                  <a:solidFill>
                    <a:srgbClr val="DCF2F4"/>
                  </a:solidFill>
                  <a:ln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fontAlgn="t"/>
                    <a:endParaRPr lang="zh-CN" altLang="en-US" sz="1772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377D3D43-4A08-4463-DCB0-95CA8C585D83}"/>
                      </a:ext>
                    </a:extLst>
                  </p:cNvPr>
                  <p:cNvSpPr/>
                  <p:nvPr/>
                </p:nvSpPr>
                <p:spPr>
                  <a:xfrm>
                    <a:off x="3714085" y="4210321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6B325C00-0DF9-538F-2654-79101A47E7F5}"/>
                      </a:ext>
                    </a:extLst>
                  </p:cNvPr>
                  <p:cNvSpPr/>
                  <p:nvPr/>
                </p:nvSpPr>
                <p:spPr>
                  <a:xfrm>
                    <a:off x="4702080" y="4218250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矩形 74">
                    <a:extLst>
                      <a:ext uri="{FF2B5EF4-FFF2-40B4-BE49-F238E27FC236}">
                        <a16:creationId xmlns:a16="http://schemas.microsoft.com/office/drawing/2014/main" id="{85C8AB15-B3E9-E8A7-3CB5-0F5190A09F3D}"/>
                      </a:ext>
                    </a:extLst>
                  </p:cNvPr>
                  <p:cNvSpPr/>
                  <p:nvPr/>
                </p:nvSpPr>
                <p:spPr>
                  <a:xfrm>
                    <a:off x="4035033" y="4210321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5171BDEA-5AF2-268A-4D4D-3C77BFB5830E}"/>
                      </a:ext>
                    </a:extLst>
                  </p:cNvPr>
                  <p:cNvSpPr txBox="1"/>
                  <p:nvPr/>
                </p:nvSpPr>
                <p:spPr>
                  <a:xfrm>
                    <a:off x="4233015" y="3979780"/>
                    <a:ext cx="525865" cy="38527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…</a:t>
                    </a:r>
                    <a:endParaRPr lang="zh-CN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TextBox 8">
                    <a:extLst>
                      <a:ext uri="{FF2B5EF4-FFF2-40B4-BE49-F238E27FC236}">
                        <a16:creationId xmlns:a16="http://schemas.microsoft.com/office/drawing/2014/main" id="{D60BF0F2-639E-5DC0-3CC5-BFFC2326B17C}"/>
                      </a:ext>
                    </a:extLst>
                  </p:cNvPr>
                  <p:cNvSpPr txBox="1"/>
                  <p:nvPr/>
                </p:nvSpPr>
                <p:spPr>
                  <a:xfrm>
                    <a:off x="3575543" y="3694628"/>
                    <a:ext cx="1474245" cy="47592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t"/>
                    <a:r>
                      <a:rPr lang="en-US" altLang="zh-C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Scene Point Cloud </a:t>
                    </a:r>
                  </a:p>
                  <a:p>
                    <a:pPr algn="ctr" fontAlgn="t"/>
                    <a:r>
                      <a:rPr lang="en-US" altLang="zh-C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Frames</a:t>
                    </a:r>
                  </a:p>
                </p:txBody>
              </p:sp>
            </p:grp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E2EA8941-118D-304F-E60B-989762258A03}"/>
                    </a:ext>
                  </a:extLst>
                </p:cNvPr>
                <p:cNvGrpSpPr/>
                <p:nvPr/>
              </p:nvGrpSpPr>
              <p:grpSpPr>
                <a:xfrm>
                  <a:off x="5130097" y="3639615"/>
                  <a:ext cx="1400523" cy="890590"/>
                  <a:chOff x="5130097" y="3639615"/>
                  <a:chExt cx="1400523" cy="890590"/>
                </a:xfrm>
              </p:grpSpPr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FA655FFA-DEC0-2CBD-74F5-B828D77F438E}"/>
                      </a:ext>
                    </a:extLst>
                  </p:cNvPr>
                  <p:cNvSpPr/>
                  <p:nvPr/>
                </p:nvSpPr>
                <p:spPr>
                  <a:xfrm>
                    <a:off x="5130097" y="3639615"/>
                    <a:ext cx="1400523" cy="890590"/>
                  </a:xfrm>
                  <a:prstGeom prst="rect">
                    <a:avLst/>
                  </a:prstGeom>
                  <a:solidFill>
                    <a:srgbClr val="DCF2F4"/>
                  </a:solidFill>
                  <a:ln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fontAlgn="t"/>
                    <a:endParaRPr lang="zh-CN" altLang="en-US" sz="1772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矩形 66">
                    <a:extLst>
                      <a:ext uri="{FF2B5EF4-FFF2-40B4-BE49-F238E27FC236}">
                        <a16:creationId xmlns:a16="http://schemas.microsoft.com/office/drawing/2014/main" id="{0F0AA57F-EB6F-BCC0-EC28-F65CC2D168E1}"/>
                      </a:ext>
                    </a:extLst>
                  </p:cNvPr>
                  <p:cNvSpPr/>
                  <p:nvPr/>
                </p:nvSpPr>
                <p:spPr>
                  <a:xfrm>
                    <a:off x="5231966" y="4204053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C5577C2A-2E9D-E51D-5648-60E6109BE1A4}"/>
                      </a:ext>
                    </a:extLst>
                  </p:cNvPr>
                  <p:cNvSpPr/>
                  <p:nvPr/>
                </p:nvSpPr>
                <p:spPr>
                  <a:xfrm>
                    <a:off x="5552914" y="4204052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9B64058C-B644-4F38-AACD-50DC629E289E}"/>
                      </a:ext>
                    </a:extLst>
                  </p:cNvPr>
                  <p:cNvSpPr/>
                  <p:nvPr/>
                </p:nvSpPr>
                <p:spPr>
                  <a:xfrm>
                    <a:off x="6225969" y="4200584"/>
                    <a:ext cx="212975" cy="241578"/>
                  </a:xfrm>
                  <a:prstGeom prst="rect">
                    <a:avLst/>
                  </a:prstGeom>
                  <a:solidFill>
                    <a:srgbClr val="939DE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5023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id="{2E0E61A1-1E63-E7D5-3034-F6B305419A24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616" y="3956898"/>
                    <a:ext cx="528171" cy="38527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…</a:t>
                    </a:r>
                    <a:endParaRPr lang="zh-CN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16">
                    <a:extLst>
                      <a:ext uri="{FF2B5EF4-FFF2-40B4-BE49-F238E27FC236}">
                        <a16:creationId xmlns:a16="http://schemas.microsoft.com/office/drawing/2014/main" id="{BF12EB80-9798-42EC-C966-1808883B00CB}"/>
                      </a:ext>
                    </a:extLst>
                  </p:cNvPr>
                  <p:cNvSpPr txBox="1"/>
                  <p:nvPr/>
                </p:nvSpPr>
                <p:spPr>
                  <a:xfrm>
                    <a:off x="5213738" y="3688659"/>
                    <a:ext cx="1233237" cy="47592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t"/>
                    <a:r>
                      <a:rPr lang="en-US" altLang="zh-C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Tracking Mask</a:t>
                    </a:r>
                  </a:p>
                  <a:p>
                    <a:pPr algn="ctr" fontAlgn="t"/>
                    <a:r>
                      <a:rPr lang="en-US" altLang="zh-C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Frames</a:t>
                    </a:r>
                  </a:p>
                </p:txBody>
              </p:sp>
            </p:grpSp>
          </p:grpSp>
          <p:cxnSp>
            <p:nvCxnSpPr>
              <p:cNvPr id="60" name="直接箭头连接符 175">
                <a:extLst>
                  <a:ext uri="{FF2B5EF4-FFF2-40B4-BE49-F238E27FC236}">
                    <a16:creationId xmlns:a16="http://schemas.microsoft.com/office/drawing/2014/main" id="{EFD4FF32-9BBE-33EE-DFD8-B9C871522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5185" y="4766266"/>
                <a:ext cx="0" cy="9166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283">
            <a:extLst>
              <a:ext uri="{FF2B5EF4-FFF2-40B4-BE49-F238E27FC236}">
                <a16:creationId xmlns:a16="http://schemas.microsoft.com/office/drawing/2014/main" id="{056750DD-928B-44E6-312F-51362AE04A6B}"/>
              </a:ext>
            </a:extLst>
          </p:cNvPr>
          <p:cNvSpPr txBox="1"/>
          <p:nvPr/>
        </p:nvSpPr>
        <p:spPr>
          <a:xfrm>
            <a:off x="8739131" y="3185738"/>
            <a:ext cx="1675250" cy="27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Part</a:t>
            </a:r>
            <a:r>
              <a:rPr kumimoji="1" lang="zh-C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Point-clouds</a:t>
            </a:r>
            <a:endParaRPr kumimoji="1"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17">
            <a:extLst>
              <a:ext uri="{FF2B5EF4-FFF2-40B4-BE49-F238E27FC236}">
                <a16:creationId xmlns:a16="http://schemas.microsoft.com/office/drawing/2014/main" id="{A30B4BAA-2572-9DAD-0832-EF905A026D08}"/>
              </a:ext>
            </a:extLst>
          </p:cNvPr>
          <p:cNvSpPr txBox="1"/>
          <p:nvPr/>
        </p:nvSpPr>
        <p:spPr>
          <a:xfrm>
            <a:off x="11397222" y="4430421"/>
            <a:ext cx="513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kumimoji="1"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箭头连接符 132">
            <a:extLst>
              <a:ext uri="{FF2B5EF4-FFF2-40B4-BE49-F238E27FC236}">
                <a16:creationId xmlns:a16="http://schemas.microsoft.com/office/drawing/2014/main" id="{F4F4FAD4-27F7-315C-2BF5-77853ABEC027}"/>
              </a:ext>
            </a:extLst>
          </p:cNvPr>
          <p:cNvCxnSpPr>
            <a:cxnSpLocks/>
          </p:cNvCxnSpPr>
          <p:nvPr/>
        </p:nvCxnSpPr>
        <p:spPr>
          <a:xfrm flipH="1" flipV="1">
            <a:off x="10879172" y="4142771"/>
            <a:ext cx="1" cy="39763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511ADFA5-71E8-FB6F-9658-91B391B03308}"/>
              </a:ext>
            </a:extLst>
          </p:cNvPr>
          <p:cNvGrpSpPr/>
          <p:nvPr/>
        </p:nvGrpSpPr>
        <p:grpSpPr>
          <a:xfrm>
            <a:off x="9837768" y="1853411"/>
            <a:ext cx="2341004" cy="1595757"/>
            <a:chOff x="9736908" y="1853411"/>
            <a:chExt cx="2341004" cy="1595757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D8193CAD-9D4D-C78D-3482-FBFB224E78E9}"/>
                </a:ext>
              </a:extLst>
            </p:cNvPr>
            <p:cNvGrpSpPr/>
            <p:nvPr/>
          </p:nvGrpSpPr>
          <p:grpSpPr>
            <a:xfrm>
              <a:off x="10005920" y="1853411"/>
              <a:ext cx="2071992" cy="1595757"/>
              <a:chOff x="10005920" y="1853411"/>
              <a:chExt cx="2071992" cy="1595757"/>
            </a:xfrm>
          </p:grpSpPr>
          <p:pic>
            <p:nvPicPr>
              <p:cNvPr id="84" name="Picture 88">
                <a:extLst>
                  <a:ext uri="{FF2B5EF4-FFF2-40B4-BE49-F238E27FC236}">
                    <a16:creationId xmlns:a16="http://schemas.microsoft.com/office/drawing/2014/main" id="{3F3348C4-E363-9886-538E-6A815E3A6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99" r="26322" b="27902"/>
              <a:stretch/>
            </p:blipFill>
            <p:spPr>
              <a:xfrm>
                <a:off x="10005920" y="1853411"/>
                <a:ext cx="1901645" cy="1595757"/>
              </a:xfrm>
              <a:prstGeom prst="rect">
                <a:avLst/>
              </a:prstGeom>
            </p:spPr>
          </p:pic>
          <p:sp>
            <p:nvSpPr>
              <p:cNvPr id="85" name="TextBox 200">
                <a:extLst>
                  <a:ext uri="{FF2B5EF4-FFF2-40B4-BE49-F238E27FC236}">
                    <a16:creationId xmlns:a16="http://schemas.microsoft.com/office/drawing/2014/main" id="{B3808BF8-0354-66FD-6B69-7962AA95E52D}"/>
                  </a:ext>
                </a:extLst>
              </p:cNvPr>
              <p:cNvSpPr txBox="1"/>
              <p:nvPr/>
            </p:nvSpPr>
            <p:spPr>
              <a:xfrm>
                <a:off x="10949892" y="2172203"/>
                <a:ext cx="112802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Manipu</a:t>
                </a:r>
                <a:endParaRPr kumimoji="1" lang="en-US" altLang="zh-CN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zh-CN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-late</a:t>
                </a:r>
                <a:endParaRPr kumimoji="1" lang="zh-CN" alt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Connector 223">
                <a:extLst>
                  <a:ext uri="{FF2B5EF4-FFF2-40B4-BE49-F238E27FC236}">
                    <a16:creationId xmlns:a16="http://schemas.microsoft.com/office/drawing/2014/main" id="{1AA6E432-6F95-5D46-3392-592D46513E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85174" y="2134575"/>
                <a:ext cx="56311" cy="1183253"/>
              </a:xfrm>
              <a:prstGeom prst="line">
                <a:avLst/>
              </a:prstGeom>
              <a:ln w="38100">
                <a:solidFill>
                  <a:srgbClr val="00B0F0">
                    <a:alpha val="8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直接箭头连接符 132">
              <a:extLst>
                <a:ext uri="{FF2B5EF4-FFF2-40B4-BE49-F238E27FC236}">
                  <a16:creationId xmlns:a16="http://schemas.microsoft.com/office/drawing/2014/main" id="{D439F90F-9A86-DC05-0868-3F635FA64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6908" y="2637033"/>
              <a:ext cx="401258" cy="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直接箭头连接符 132">
            <a:extLst>
              <a:ext uri="{FF2B5EF4-FFF2-40B4-BE49-F238E27FC236}">
                <a16:creationId xmlns:a16="http://schemas.microsoft.com/office/drawing/2014/main" id="{00E0EA42-94C2-946F-AF74-01DDE6EEA335}"/>
              </a:ext>
            </a:extLst>
          </p:cNvPr>
          <p:cNvCxnSpPr>
            <a:cxnSpLocks/>
          </p:cNvCxnSpPr>
          <p:nvPr/>
        </p:nvCxnSpPr>
        <p:spPr>
          <a:xfrm flipH="1" flipV="1">
            <a:off x="10879170" y="3454119"/>
            <a:ext cx="1" cy="39763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94">
            <a:extLst>
              <a:ext uri="{FF2B5EF4-FFF2-40B4-BE49-F238E27FC236}">
                <a16:creationId xmlns:a16="http://schemas.microsoft.com/office/drawing/2014/main" id="{8524D81D-3AB0-4CC8-D012-015A6ADE6B51}"/>
              </a:ext>
            </a:extLst>
          </p:cNvPr>
          <p:cNvSpPr/>
          <p:nvPr/>
        </p:nvSpPr>
        <p:spPr>
          <a:xfrm>
            <a:off x="7484827" y="3460600"/>
            <a:ext cx="1206909" cy="2255436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9" name="直接箭头连接符 132">
            <a:extLst>
              <a:ext uri="{FF2B5EF4-FFF2-40B4-BE49-F238E27FC236}">
                <a16:creationId xmlns:a16="http://schemas.microsoft.com/office/drawing/2014/main" id="{60EE16CD-B24E-6F6E-EFAC-335A8B1C7523}"/>
              </a:ext>
            </a:extLst>
          </p:cNvPr>
          <p:cNvCxnSpPr>
            <a:cxnSpLocks/>
          </p:cNvCxnSpPr>
          <p:nvPr/>
        </p:nvCxnSpPr>
        <p:spPr>
          <a:xfrm flipV="1">
            <a:off x="6823837" y="5286753"/>
            <a:ext cx="653354" cy="1292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7E6E8E10-EBF2-05FE-2E11-0A5F4A8F7C31}"/>
              </a:ext>
            </a:extLst>
          </p:cNvPr>
          <p:cNvGrpSpPr/>
          <p:nvPr/>
        </p:nvGrpSpPr>
        <p:grpSpPr>
          <a:xfrm>
            <a:off x="6454334" y="2260438"/>
            <a:ext cx="3323512" cy="949651"/>
            <a:chOff x="6353474" y="2260438"/>
            <a:chExt cx="3323512" cy="949651"/>
          </a:xfrm>
        </p:grpSpPr>
        <p:grpSp>
          <p:nvGrpSpPr>
            <p:cNvPr id="91" name="Group 76">
              <a:extLst>
                <a:ext uri="{FF2B5EF4-FFF2-40B4-BE49-F238E27FC236}">
                  <a16:creationId xmlns:a16="http://schemas.microsoft.com/office/drawing/2014/main" id="{2DE7F448-E7FC-D423-F61F-855B50A942A3}"/>
                </a:ext>
              </a:extLst>
            </p:cNvPr>
            <p:cNvGrpSpPr/>
            <p:nvPr/>
          </p:nvGrpSpPr>
          <p:grpSpPr>
            <a:xfrm>
              <a:off x="8095730" y="2260438"/>
              <a:ext cx="1581256" cy="670518"/>
              <a:chOff x="7908591" y="12310395"/>
              <a:chExt cx="2442522" cy="910594"/>
            </a:xfrm>
          </p:grpSpPr>
          <p:sp>
            <p:nvSpPr>
              <p:cNvPr id="95" name="矩形 293">
                <a:extLst>
                  <a:ext uri="{FF2B5EF4-FFF2-40B4-BE49-F238E27FC236}">
                    <a16:creationId xmlns:a16="http://schemas.microsoft.com/office/drawing/2014/main" id="{EC9959FC-5999-4AEE-7524-42FF287827C9}"/>
                  </a:ext>
                </a:extLst>
              </p:cNvPr>
              <p:cNvSpPr/>
              <p:nvPr/>
            </p:nvSpPr>
            <p:spPr>
              <a:xfrm>
                <a:off x="7913359" y="12470959"/>
                <a:ext cx="2437754" cy="712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t"/>
                <a:endParaRPr lang="zh-CN" altLang="en-US" sz="1772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63">
                <a:extLst>
                  <a:ext uri="{FF2B5EF4-FFF2-40B4-BE49-F238E27FC236}">
                    <a16:creationId xmlns:a16="http://schemas.microsoft.com/office/drawing/2014/main" id="{C8F0A589-E3D9-DBC6-9A37-DA341BE0F24D}"/>
                  </a:ext>
                </a:extLst>
              </p:cNvPr>
              <p:cNvSpPr txBox="1"/>
              <p:nvPr/>
            </p:nvSpPr>
            <p:spPr>
              <a:xfrm>
                <a:off x="7908591" y="12510434"/>
                <a:ext cx="1212707" cy="71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en-CN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RGB-D</a:t>
                </a:r>
                <a:endPara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t"/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Frames</a:t>
                </a:r>
              </a:p>
            </p:txBody>
          </p:sp>
          <p:grpSp>
            <p:nvGrpSpPr>
              <p:cNvPr id="97" name="Group 66">
                <a:extLst>
                  <a:ext uri="{FF2B5EF4-FFF2-40B4-BE49-F238E27FC236}">
                    <a16:creationId xmlns:a16="http://schemas.microsoft.com/office/drawing/2014/main" id="{0A626E76-1F15-2B5F-C63B-8D4DFF509CA9}"/>
                  </a:ext>
                </a:extLst>
              </p:cNvPr>
              <p:cNvGrpSpPr/>
              <p:nvPr/>
            </p:nvGrpSpPr>
            <p:grpSpPr>
              <a:xfrm>
                <a:off x="9064002" y="12310395"/>
                <a:ext cx="1084388" cy="656311"/>
                <a:chOff x="10175551" y="16250132"/>
                <a:chExt cx="1364431" cy="825807"/>
              </a:xfrm>
            </p:grpSpPr>
            <p:sp>
              <p:nvSpPr>
                <p:cNvPr id="98" name="矩形 296">
                  <a:extLst>
                    <a:ext uri="{FF2B5EF4-FFF2-40B4-BE49-F238E27FC236}">
                      <a16:creationId xmlns:a16="http://schemas.microsoft.com/office/drawing/2014/main" id="{5AAC4C84-2DD9-A69B-B5AF-6D4766CA2C06}"/>
                    </a:ext>
                  </a:extLst>
                </p:cNvPr>
                <p:cNvSpPr/>
                <p:nvPr/>
              </p:nvSpPr>
              <p:spPr>
                <a:xfrm>
                  <a:off x="11211005" y="16747866"/>
                  <a:ext cx="328977" cy="328073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文本框 381">
                  <a:extLst>
                    <a:ext uri="{FF2B5EF4-FFF2-40B4-BE49-F238E27FC236}">
                      <a16:creationId xmlns:a16="http://schemas.microsoft.com/office/drawing/2014/main" id="{A7CB6C83-6DB4-DD64-575F-DDD21FF1B482}"/>
                    </a:ext>
                  </a:extLst>
                </p:cNvPr>
                <p:cNvSpPr txBox="1"/>
                <p:nvPr/>
              </p:nvSpPr>
              <p:spPr>
                <a:xfrm>
                  <a:off x="10342017" y="16250132"/>
                  <a:ext cx="753907" cy="523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矩形 294">
                  <a:extLst>
                    <a:ext uri="{FF2B5EF4-FFF2-40B4-BE49-F238E27FC236}">
                      <a16:creationId xmlns:a16="http://schemas.microsoft.com/office/drawing/2014/main" id="{FE190783-E4D1-7FD4-7ED3-9CFF53AA774C}"/>
                    </a:ext>
                  </a:extLst>
                </p:cNvPr>
                <p:cNvSpPr/>
                <p:nvPr/>
              </p:nvSpPr>
              <p:spPr>
                <a:xfrm>
                  <a:off x="10175551" y="16741917"/>
                  <a:ext cx="328977" cy="328073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68CCC251-E2CB-0628-47EB-53AB78FAAD5D}"/>
                </a:ext>
              </a:extLst>
            </p:cNvPr>
            <p:cNvGrpSpPr/>
            <p:nvPr/>
          </p:nvGrpSpPr>
          <p:grpSpPr>
            <a:xfrm>
              <a:off x="6353474" y="2387533"/>
              <a:ext cx="1920044" cy="822556"/>
              <a:chOff x="6353474" y="2387533"/>
              <a:chExt cx="1920044" cy="822556"/>
            </a:xfrm>
          </p:grpSpPr>
          <p:cxnSp>
            <p:nvCxnSpPr>
              <p:cNvPr id="93" name="连接符: 肘形 177">
                <a:extLst>
                  <a:ext uri="{FF2B5EF4-FFF2-40B4-BE49-F238E27FC236}">
                    <a16:creationId xmlns:a16="http://schemas.microsoft.com/office/drawing/2014/main" id="{511697C3-F48A-87C7-DFF1-1F79819B1D75}"/>
                  </a:ext>
                </a:extLst>
              </p:cNvPr>
              <p:cNvCxnSpPr>
                <a:cxnSpLocks/>
                <a:stCxn id="96" idx="1"/>
                <a:endCxn id="117" idx="3"/>
              </p:cNvCxnSpPr>
              <p:nvPr/>
            </p:nvCxnSpPr>
            <p:spPr>
              <a:xfrm rot="10800000" flipV="1">
                <a:off x="6353474" y="2669347"/>
                <a:ext cx="1742256" cy="540742"/>
              </a:xfrm>
              <a:prstGeom prst="bentConnector3">
                <a:avLst>
                  <a:gd name="adj1" fmla="val 50000"/>
                </a:avLst>
              </a:prstGeom>
              <a:ln w="25400" cmpd="sng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148">
                <a:extLst>
                  <a:ext uri="{FF2B5EF4-FFF2-40B4-BE49-F238E27FC236}">
                    <a16:creationId xmlns:a16="http://schemas.microsoft.com/office/drawing/2014/main" id="{F9DF5511-827F-1A88-C72F-2E73DBFB1D56}"/>
                  </a:ext>
                </a:extLst>
              </p:cNvPr>
              <p:cNvSpPr txBox="1"/>
              <p:nvPr/>
            </p:nvSpPr>
            <p:spPr>
              <a:xfrm>
                <a:off x="7126111" y="2387533"/>
                <a:ext cx="1147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CN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Tracking</a:t>
                </a:r>
                <a:endParaRPr kumimoji="1"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6F8B935-F10B-2CF5-8E34-CC334D1AAD5D}"/>
              </a:ext>
            </a:extLst>
          </p:cNvPr>
          <p:cNvGrpSpPr/>
          <p:nvPr/>
        </p:nvGrpSpPr>
        <p:grpSpPr>
          <a:xfrm>
            <a:off x="1715420" y="1931898"/>
            <a:ext cx="4890397" cy="1421023"/>
            <a:chOff x="1614560" y="1931898"/>
            <a:chExt cx="4890397" cy="1421023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5019BB48-EE99-4C78-D5FD-6CD1C1A4362F}"/>
                </a:ext>
              </a:extLst>
            </p:cNvPr>
            <p:cNvGrpSpPr/>
            <p:nvPr/>
          </p:nvGrpSpPr>
          <p:grpSpPr>
            <a:xfrm>
              <a:off x="1614560" y="1931898"/>
              <a:ext cx="4890397" cy="1421023"/>
              <a:chOff x="1614560" y="1931898"/>
              <a:chExt cx="4890397" cy="1421023"/>
            </a:xfrm>
          </p:grpSpPr>
          <p:cxnSp>
            <p:nvCxnSpPr>
              <p:cNvPr id="105" name="直接箭头连接符 125">
                <a:extLst>
                  <a:ext uri="{FF2B5EF4-FFF2-40B4-BE49-F238E27FC236}">
                    <a16:creationId xmlns:a16="http://schemas.microsoft.com/office/drawing/2014/main" id="{755963E8-3D8D-62FC-4592-23A1B0DC7D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7804" y="2434841"/>
                <a:ext cx="608271" cy="0"/>
              </a:xfrm>
              <a:prstGeom prst="straightConnector1">
                <a:avLst/>
              </a:prstGeom>
              <a:ln w="25400" cmpd="sng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AE9FE55F-5A87-C0B0-0BC7-B591EEB97672}"/>
                  </a:ext>
                </a:extLst>
              </p:cNvPr>
              <p:cNvGrpSpPr/>
              <p:nvPr/>
            </p:nvGrpSpPr>
            <p:grpSpPr>
              <a:xfrm>
                <a:off x="1614560" y="1931898"/>
                <a:ext cx="4890397" cy="1421023"/>
                <a:chOff x="1614560" y="1931898"/>
                <a:chExt cx="4890397" cy="1421023"/>
              </a:xfrm>
            </p:grpSpPr>
            <p:cxnSp>
              <p:nvCxnSpPr>
                <p:cNvPr id="107" name="直接箭头连接符 106">
                  <a:extLst>
                    <a:ext uri="{FF2B5EF4-FFF2-40B4-BE49-F238E27FC236}">
                      <a16:creationId xmlns:a16="http://schemas.microsoft.com/office/drawing/2014/main" id="{83306D15-A9F9-0226-23A1-487EEEA05B94}"/>
                    </a:ext>
                  </a:extLst>
                </p:cNvPr>
                <p:cNvCxnSpPr>
                  <a:cxnSpLocks/>
                  <a:endCxn id="118" idx="1"/>
                </p:cNvCxnSpPr>
                <p:nvPr/>
              </p:nvCxnSpPr>
              <p:spPr>
                <a:xfrm>
                  <a:off x="2573694" y="3216529"/>
                  <a:ext cx="2832088" cy="2371"/>
                </a:xfrm>
                <a:prstGeom prst="straightConnector1">
                  <a:avLst/>
                </a:prstGeom>
                <a:ln w="25400" cmpd="sng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2F809B80-2996-AF51-54DE-BB823EB7034B}"/>
                    </a:ext>
                  </a:extLst>
                </p:cNvPr>
                <p:cNvSpPr txBox="1"/>
                <p:nvPr/>
              </p:nvSpPr>
              <p:spPr>
                <a:xfrm>
                  <a:off x="3604820" y="3075922"/>
                  <a:ext cx="105876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RGB Frames</a:t>
                  </a:r>
                  <a:endParaRPr lang="zh-CN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矩形: 圆角 25">
                  <a:extLst>
                    <a:ext uri="{FF2B5EF4-FFF2-40B4-BE49-F238E27FC236}">
                      <a16:creationId xmlns:a16="http://schemas.microsoft.com/office/drawing/2014/main" id="{14A782CD-5703-D3E4-A8FF-7BCC9077FE4E}"/>
                    </a:ext>
                  </a:extLst>
                </p:cNvPr>
                <p:cNvSpPr/>
                <p:nvPr/>
              </p:nvSpPr>
              <p:spPr>
                <a:xfrm>
                  <a:off x="3649038" y="2245658"/>
                  <a:ext cx="1058766" cy="37056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Detector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文本框 115">
                  <a:extLst>
                    <a:ext uri="{FF2B5EF4-FFF2-40B4-BE49-F238E27FC236}">
                      <a16:creationId xmlns:a16="http://schemas.microsoft.com/office/drawing/2014/main" id="{D8260406-E943-6B9D-2906-A1DEB367F57F}"/>
                    </a:ext>
                  </a:extLst>
                </p:cNvPr>
                <p:cNvSpPr txBox="1"/>
                <p:nvPr/>
              </p:nvSpPr>
              <p:spPr>
                <a:xfrm>
                  <a:off x="1656001" y="2136614"/>
                  <a:ext cx="13453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First</a:t>
                  </a:r>
                  <a:r>
                    <a:rPr lang="zh-CN" alt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Frame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1" name="直接箭头连接符 125">
                  <a:extLst>
                    <a:ext uri="{FF2B5EF4-FFF2-40B4-BE49-F238E27FC236}">
                      <a16:creationId xmlns:a16="http://schemas.microsoft.com/office/drawing/2014/main" id="{577D00DE-D918-D4FE-2161-E83229640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4560" y="2440559"/>
                  <a:ext cx="2042371" cy="0"/>
                </a:xfrm>
                <a:prstGeom prst="straightConnector1">
                  <a:avLst/>
                </a:prstGeom>
                <a:ln w="25400" cmpd="sng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2" name="Picture 226">
                  <a:extLst>
                    <a:ext uri="{FF2B5EF4-FFF2-40B4-BE49-F238E27FC236}">
                      <a16:creationId xmlns:a16="http://schemas.microsoft.com/office/drawing/2014/main" id="{9F138620-8769-4936-68CA-A8A203B81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36" t="11508" r="27394" b="23281"/>
                <a:stretch/>
              </p:blipFill>
              <p:spPr>
                <a:xfrm>
                  <a:off x="5402177" y="1931898"/>
                  <a:ext cx="1102780" cy="89417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3" name="直接箭头连接符 347">
              <a:extLst>
                <a:ext uri="{FF2B5EF4-FFF2-40B4-BE49-F238E27FC236}">
                  <a16:creationId xmlns:a16="http://schemas.microsoft.com/office/drawing/2014/main" id="{3C27B0BB-CAF5-8D17-C5C5-3C4DCF60101F}"/>
                </a:ext>
              </a:extLst>
            </p:cNvPr>
            <p:cNvCxnSpPr>
              <a:cxnSpLocks/>
            </p:cNvCxnSpPr>
            <p:nvPr/>
          </p:nvCxnSpPr>
          <p:spPr>
            <a:xfrm>
              <a:off x="5830357" y="2751295"/>
              <a:ext cx="1" cy="248293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15">
              <a:extLst>
                <a:ext uri="{FF2B5EF4-FFF2-40B4-BE49-F238E27FC236}">
                  <a16:creationId xmlns:a16="http://schemas.microsoft.com/office/drawing/2014/main" id="{AAD7BFD2-5A95-F30C-D524-A6F6519A96D1}"/>
                </a:ext>
              </a:extLst>
            </p:cNvPr>
            <p:cNvSpPr txBox="1"/>
            <p:nvPr/>
          </p:nvSpPr>
          <p:spPr>
            <a:xfrm>
              <a:off x="5388900" y="2731457"/>
              <a:ext cx="423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1ADD763C-ECF5-F406-6C56-F122337AE8DE}"/>
              </a:ext>
            </a:extLst>
          </p:cNvPr>
          <p:cNvGrpSpPr/>
          <p:nvPr/>
        </p:nvGrpSpPr>
        <p:grpSpPr>
          <a:xfrm>
            <a:off x="5405781" y="2953851"/>
            <a:ext cx="1048553" cy="687221"/>
            <a:chOff x="5304921" y="2953851"/>
            <a:chExt cx="1048553" cy="687221"/>
          </a:xfrm>
        </p:grpSpPr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AE26D5B1-4926-D566-FD7C-392BAA9662C7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5924715" y="3409357"/>
              <a:ext cx="0" cy="231715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85">
              <a:extLst>
                <a:ext uri="{FF2B5EF4-FFF2-40B4-BE49-F238E27FC236}">
                  <a16:creationId xmlns:a16="http://schemas.microsoft.com/office/drawing/2014/main" id="{9C5120EF-3CCB-4ECC-5B9F-31040E14A035}"/>
                </a:ext>
              </a:extLst>
            </p:cNvPr>
            <p:cNvGrpSpPr/>
            <p:nvPr/>
          </p:nvGrpSpPr>
          <p:grpSpPr>
            <a:xfrm>
              <a:off x="5304921" y="2953851"/>
              <a:ext cx="1048553" cy="530098"/>
              <a:chOff x="9149931" y="12886462"/>
              <a:chExt cx="1619671" cy="719897"/>
            </a:xfrm>
          </p:grpSpPr>
          <p:grpSp>
            <p:nvGrpSpPr>
              <p:cNvPr id="116" name="Group 176">
                <a:extLst>
                  <a:ext uri="{FF2B5EF4-FFF2-40B4-BE49-F238E27FC236}">
                    <a16:creationId xmlns:a16="http://schemas.microsoft.com/office/drawing/2014/main" id="{FC142EBA-C1DA-097D-04BF-EE6B953B19E8}"/>
                  </a:ext>
                </a:extLst>
              </p:cNvPr>
              <p:cNvGrpSpPr/>
              <p:nvPr/>
            </p:nvGrpSpPr>
            <p:grpSpPr>
              <a:xfrm>
                <a:off x="9149931" y="12886462"/>
                <a:ext cx="1619670" cy="719897"/>
                <a:chOff x="2801334" y="9380590"/>
                <a:chExt cx="3200206" cy="1422400"/>
              </a:xfrm>
            </p:grpSpPr>
            <p:sp>
              <p:nvSpPr>
                <p:cNvPr id="118" name="矩形: 圆角 35">
                  <a:extLst>
                    <a:ext uri="{FF2B5EF4-FFF2-40B4-BE49-F238E27FC236}">
                      <a16:creationId xmlns:a16="http://schemas.microsoft.com/office/drawing/2014/main" id="{EEA2246A-F36C-833E-09EE-5F041BF66246}"/>
                    </a:ext>
                  </a:extLst>
                </p:cNvPr>
                <p:cNvSpPr/>
                <p:nvPr/>
              </p:nvSpPr>
              <p:spPr>
                <a:xfrm>
                  <a:off x="2801334" y="9586395"/>
                  <a:ext cx="3200206" cy="1010791"/>
                </a:xfrm>
                <a:prstGeom prst="roundRect">
                  <a:avLst/>
                </a:prstGeom>
                <a:solidFill>
                  <a:srgbClr val="F2F4F7"/>
                </a:solidFill>
                <a:ln w="635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19" name="Picture 182">
                  <a:extLst>
                    <a:ext uri="{FF2B5EF4-FFF2-40B4-BE49-F238E27FC236}">
                      <a16:creationId xmlns:a16="http://schemas.microsoft.com/office/drawing/2014/main" id="{903FCB65-45F3-0BD0-C633-D76710495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7658" y="9380590"/>
                  <a:ext cx="1422400" cy="1422400"/>
                </a:xfrm>
                <a:prstGeom prst="rect">
                  <a:avLst/>
                </a:prstGeom>
              </p:spPr>
            </p:pic>
          </p:grpSp>
          <p:sp>
            <p:nvSpPr>
              <p:cNvPr id="117" name="TextBox 184">
                <a:extLst>
                  <a:ext uri="{FF2B5EF4-FFF2-40B4-BE49-F238E27FC236}">
                    <a16:creationId xmlns:a16="http://schemas.microsoft.com/office/drawing/2014/main" id="{7447C603-8D7E-D278-13EA-E4C1B397C685}"/>
                  </a:ext>
                </a:extLst>
              </p:cNvPr>
              <p:cNvSpPr txBox="1"/>
              <p:nvPr/>
            </p:nvSpPr>
            <p:spPr>
              <a:xfrm>
                <a:off x="9850282" y="13046356"/>
                <a:ext cx="919320" cy="37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b="1" dirty="0"/>
                  <a:t>SAM2</a:t>
                </a:r>
                <a:endParaRPr kumimoji="1" lang="zh-CN" altLang="en-US" sz="1200" b="1" dirty="0"/>
              </a:p>
            </p:txBody>
          </p:sp>
        </p:grpSp>
      </p:grpSp>
      <p:sp>
        <p:nvSpPr>
          <p:cNvPr id="120" name="TextBox 6">
            <a:extLst>
              <a:ext uri="{FF2B5EF4-FFF2-40B4-BE49-F238E27FC236}">
                <a16:creationId xmlns:a16="http://schemas.microsoft.com/office/drawing/2014/main" id="{06C8172A-9C05-9D12-DEAF-7E7A97197286}"/>
              </a:ext>
            </a:extLst>
          </p:cNvPr>
          <p:cNvSpPr txBox="1"/>
          <p:nvPr/>
        </p:nvSpPr>
        <p:spPr>
          <a:xfrm>
            <a:off x="8316514" y="3831814"/>
            <a:ext cx="1147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OBB</a:t>
            </a:r>
            <a:endParaRPr kumimoji="1"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CEC14019-E689-37BC-8C6C-0D0D212DCCBA}"/>
              </a:ext>
            </a:extLst>
          </p:cNvPr>
          <p:cNvGrpSpPr/>
          <p:nvPr/>
        </p:nvGrpSpPr>
        <p:grpSpPr>
          <a:xfrm>
            <a:off x="1451270" y="3054313"/>
            <a:ext cx="1165594" cy="1850933"/>
            <a:chOff x="1350410" y="3054313"/>
            <a:chExt cx="1165594" cy="1850933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87F14BFB-0D0C-8A63-F70B-51D06D20CB3C}"/>
                </a:ext>
              </a:extLst>
            </p:cNvPr>
            <p:cNvGrpSpPr/>
            <p:nvPr/>
          </p:nvGrpSpPr>
          <p:grpSpPr>
            <a:xfrm>
              <a:off x="1350410" y="3054313"/>
              <a:ext cx="1165594" cy="1850933"/>
              <a:chOff x="1348090" y="3084941"/>
              <a:chExt cx="1165594" cy="1850933"/>
            </a:xfrm>
          </p:grpSpPr>
          <p:cxnSp>
            <p:nvCxnSpPr>
              <p:cNvPr id="124" name="直接箭头连接符 211">
                <a:extLst>
                  <a:ext uri="{FF2B5EF4-FFF2-40B4-BE49-F238E27FC236}">
                    <a16:creationId xmlns:a16="http://schemas.microsoft.com/office/drawing/2014/main" id="{7E7802C2-596C-D697-26B1-B8205503F5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8844" y="4616715"/>
                <a:ext cx="0" cy="319159"/>
              </a:xfrm>
              <a:prstGeom prst="straightConnector1">
                <a:avLst/>
              </a:prstGeom>
              <a:ln w="25400" cmpd="sng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0DC88466-6035-91FC-36BA-AA078F5DCED5}"/>
                  </a:ext>
                </a:extLst>
              </p:cNvPr>
              <p:cNvGrpSpPr/>
              <p:nvPr/>
            </p:nvGrpSpPr>
            <p:grpSpPr>
              <a:xfrm>
                <a:off x="1348090" y="3084941"/>
                <a:ext cx="1165594" cy="1531775"/>
                <a:chOff x="1348090" y="3084941"/>
                <a:chExt cx="1165594" cy="1531775"/>
              </a:xfrm>
            </p:grpSpPr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DFADC665-D976-71B8-C3FA-9E827F59F44A}"/>
                    </a:ext>
                  </a:extLst>
                </p:cNvPr>
                <p:cNvSpPr/>
                <p:nvPr/>
              </p:nvSpPr>
              <p:spPr>
                <a:xfrm>
                  <a:off x="1364004" y="3084941"/>
                  <a:ext cx="1149680" cy="1531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AE848EAC-574F-EA14-EA67-BBEC7B322F88}"/>
                    </a:ext>
                  </a:extLst>
                </p:cNvPr>
                <p:cNvSpPr/>
                <p:nvPr/>
              </p:nvSpPr>
              <p:spPr>
                <a:xfrm>
                  <a:off x="2178432" y="3278011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2A406819-0484-D858-E636-17A30C939702}"/>
                    </a:ext>
                  </a:extLst>
                </p:cNvPr>
                <p:cNvSpPr/>
                <p:nvPr/>
              </p:nvSpPr>
              <p:spPr>
                <a:xfrm>
                  <a:off x="2179872" y="3619476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矩形 128">
                  <a:extLst>
                    <a:ext uri="{FF2B5EF4-FFF2-40B4-BE49-F238E27FC236}">
                      <a16:creationId xmlns:a16="http://schemas.microsoft.com/office/drawing/2014/main" id="{4DDD8FA5-56B9-4802-E866-409A39B153C7}"/>
                    </a:ext>
                  </a:extLst>
                </p:cNvPr>
                <p:cNvSpPr/>
                <p:nvPr/>
              </p:nvSpPr>
              <p:spPr>
                <a:xfrm>
                  <a:off x="2176332" y="4216680"/>
                  <a:ext cx="212975" cy="241578"/>
                </a:xfrm>
                <a:prstGeom prst="rect">
                  <a:avLst/>
                </a:prstGeom>
                <a:solidFill>
                  <a:srgbClr val="939DE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023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TextBox 158">
                  <a:extLst>
                    <a:ext uri="{FF2B5EF4-FFF2-40B4-BE49-F238E27FC236}">
                      <a16:creationId xmlns:a16="http://schemas.microsoft.com/office/drawing/2014/main" id="{12BC276C-3E61-D645-F461-81838D79219D}"/>
                    </a:ext>
                  </a:extLst>
                </p:cNvPr>
                <p:cNvSpPr txBox="1"/>
                <p:nvPr/>
              </p:nvSpPr>
              <p:spPr>
                <a:xfrm>
                  <a:off x="1348090" y="3558557"/>
                  <a:ext cx="774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RGB-D</a:t>
                  </a:r>
                </a:p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Frames</a:t>
                  </a:r>
                </a:p>
              </p:txBody>
            </p:sp>
          </p:grpSp>
        </p:grpSp>
        <p:sp>
          <p:nvSpPr>
            <p:cNvPr id="123" name="文本框 379">
              <a:extLst>
                <a:ext uri="{FF2B5EF4-FFF2-40B4-BE49-F238E27FC236}">
                  <a16:creationId xmlns:a16="http://schemas.microsoft.com/office/drawing/2014/main" id="{10084174-0861-71ED-4EBF-8E05BAC9E6FE}"/>
                </a:ext>
              </a:extLst>
            </p:cNvPr>
            <p:cNvSpPr txBox="1"/>
            <p:nvPr/>
          </p:nvSpPr>
          <p:spPr>
            <a:xfrm rot="5400000">
              <a:off x="2091273" y="4028491"/>
              <a:ext cx="605622" cy="219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41" grpId="0" animBg="1"/>
      <p:bldP spid="46" grpId="0" animBg="1"/>
      <p:bldP spid="48" grpId="0"/>
      <p:bldP spid="49" grpId="0"/>
      <p:bldP spid="54" grpId="0"/>
      <p:bldP spid="55" grpId="0"/>
      <p:bldP spid="78" grpId="0"/>
      <p:bldP spid="79" grpId="0"/>
      <p:bldP spid="88" grpId="0" animBg="1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Simulation Experiment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C314AD-1DB5-ED38-A2CD-65F8B4E91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5" y="4011293"/>
            <a:ext cx="384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046227-B07B-114A-5E57-EFF766F0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5" y="1570243"/>
            <a:ext cx="3840000" cy="21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C4BC81-D665-4785-012F-7CB8956333BA}"/>
              </a:ext>
            </a:extLst>
          </p:cNvPr>
          <p:cNvSpPr txBox="1"/>
          <p:nvPr/>
        </p:nvSpPr>
        <p:spPr>
          <a:xfrm>
            <a:off x="85909" y="2417674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Door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ABBE73-ABCC-FE2C-5335-BF480D268F20}"/>
              </a:ext>
            </a:extLst>
          </p:cNvPr>
          <p:cNvSpPr txBox="1"/>
          <p:nvPr/>
        </p:nvSpPr>
        <p:spPr>
          <a:xfrm>
            <a:off x="85909" y="4862197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Drawer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DC52E6-548E-5007-5331-0C9BFB43622D}"/>
              </a:ext>
            </a:extLst>
          </p:cNvPr>
          <p:cNvSpPr txBox="1"/>
          <p:nvPr/>
        </p:nvSpPr>
        <p:spPr>
          <a:xfrm>
            <a:off x="3475948" y="830066"/>
            <a:ext cx="128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Tasks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556475-CDC3-2255-A7AB-36E3474C58F1}"/>
              </a:ext>
            </a:extLst>
          </p:cNvPr>
          <p:cNvSpPr txBox="1"/>
          <p:nvPr/>
        </p:nvSpPr>
        <p:spPr>
          <a:xfrm>
            <a:off x="8388606" y="830426"/>
            <a:ext cx="165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Targets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3CF4554-861C-729B-717A-59B9EBECB96E}"/>
              </a:ext>
            </a:extLst>
          </p:cNvPr>
          <p:cNvGrpSpPr/>
          <p:nvPr/>
        </p:nvGrpSpPr>
        <p:grpSpPr>
          <a:xfrm>
            <a:off x="6460406" y="1746388"/>
            <a:ext cx="5873379" cy="1785385"/>
            <a:chOff x="6205701" y="1746388"/>
            <a:chExt cx="5873379" cy="178538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64F1B1F-8923-B424-0CC2-8AF6D29B1BAD}"/>
                </a:ext>
              </a:extLst>
            </p:cNvPr>
            <p:cNvSpPr txBox="1"/>
            <p:nvPr/>
          </p:nvSpPr>
          <p:spPr>
            <a:xfrm>
              <a:off x="6205702" y="1746388"/>
              <a:ext cx="194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Basic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1FA6364-8E45-88A1-E798-BB12C87217E3}"/>
                </a:ext>
              </a:extLst>
            </p:cNvPr>
            <p:cNvSpPr txBox="1"/>
            <p:nvPr/>
          </p:nvSpPr>
          <p:spPr>
            <a:xfrm>
              <a:off x="6205702" y="2665463"/>
              <a:ext cx="290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More challenging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9158EAF-8F7E-D663-2B09-2397969A02BC}"/>
                </a:ext>
              </a:extLst>
            </p:cNvPr>
            <p:cNvSpPr txBox="1"/>
            <p:nvPr/>
          </p:nvSpPr>
          <p:spPr>
            <a:xfrm>
              <a:off x="6205702" y="2203798"/>
              <a:ext cx="5490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8.6°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9165EE-50DD-4C44-E628-94E1ABFEC2E0}"/>
                </a:ext>
              </a:extLst>
            </p:cNvPr>
            <p:cNvSpPr txBox="1"/>
            <p:nvPr/>
          </p:nvSpPr>
          <p:spPr>
            <a:xfrm>
              <a:off x="6205701" y="3131663"/>
              <a:ext cx="587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 °,</a:t>
              </a:r>
              <a:r>
                <a:rPr lang="zh-CN" altLang="en-US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30 °,</a:t>
              </a:r>
              <a:r>
                <a:rPr lang="zh-CN" altLang="en-US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40 °, 45 °, 50 °, 55 °, 60 °, 65 °, 70 °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EB17ACB-C9CD-DF7D-93EA-EADD1261AA1C}"/>
              </a:ext>
            </a:extLst>
          </p:cNvPr>
          <p:cNvGrpSpPr/>
          <p:nvPr/>
        </p:nvGrpSpPr>
        <p:grpSpPr>
          <a:xfrm>
            <a:off x="6487417" y="4141933"/>
            <a:ext cx="6078070" cy="1785385"/>
            <a:chOff x="6205701" y="1746388"/>
            <a:chExt cx="6078070" cy="178538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F700748-CB6D-DA88-0647-EAAF86AB9737}"/>
                </a:ext>
              </a:extLst>
            </p:cNvPr>
            <p:cNvSpPr txBox="1"/>
            <p:nvPr/>
          </p:nvSpPr>
          <p:spPr>
            <a:xfrm>
              <a:off x="6205702" y="1746388"/>
              <a:ext cx="194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Basic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999C60A-7568-1A7E-68D4-FE1A97F06877}"/>
                </a:ext>
              </a:extLst>
            </p:cNvPr>
            <p:cNvSpPr txBox="1"/>
            <p:nvPr/>
          </p:nvSpPr>
          <p:spPr>
            <a:xfrm>
              <a:off x="6205702" y="2665463"/>
              <a:ext cx="290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More challenging</a:t>
              </a:r>
              <a:endParaRPr lang="zh-CN" altLang="en-US" sz="2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87E35AF-2916-7531-8E1F-B9696FC7C0FF}"/>
                </a:ext>
              </a:extLst>
            </p:cNvPr>
            <p:cNvSpPr txBox="1"/>
            <p:nvPr/>
          </p:nvSpPr>
          <p:spPr>
            <a:xfrm>
              <a:off x="6205702" y="2203798"/>
              <a:ext cx="5490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15 cm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0F408F4-C7D8-BEAC-3281-77CF148C225D}"/>
                </a:ext>
              </a:extLst>
            </p:cNvPr>
            <p:cNvSpPr txBox="1"/>
            <p:nvPr/>
          </p:nvSpPr>
          <p:spPr>
            <a:xfrm>
              <a:off x="6205701" y="3131663"/>
              <a:ext cx="6078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</a:t>
              </a:r>
              <a:r>
                <a:rPr lang="zh-CN" altLang="en-US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cm,</a:t>
              </a:r>
              <a:r>
                <a:rPr lang="zh-CN" altLang="en-US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2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25 cm, 30 cm, 35 cm, 40 cm, 45 cm</a:t>
              </a:r>
              <a:endParaRPr lang="zh-CN" altLang="en-US" sz="20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Results of Basic Tasks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788EC6-C9F6-3830-DAFB-A517174D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0" y="1262860"/>
            <a:ext cx="11464220" cy="4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Results of More Challenging Tasks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976BD7-062A-9BBB-C1AA-5BC24D7E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913260"/>
            <a:ext cx="7896225" cy="3267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E5A040-87C7-2331-228E-9363743FA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4238290"/>
            <a:ext cx="95059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Results of More Challenging Tasks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122ECD-99F6-14F8-B04B-A3832365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5" y="4011293"/>
            <a:ext cx="3840000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753637-976B-4246-74EE-0AC151F3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5" y="1570243"/>
            <a:ext cx="3840000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C27C509-4B85-15AE-F19C-B007D3181953}"/>
              </a:ext>
            </a:extLst>
          </p:cNvPr>
          <p:cNvSpPr txBox="1"/>
          <p:nvPr/>
        </p:nvSpPr>
        <p:spPr>
          <a:xfrm>
            <a:off x="85909" y="2417674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Door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D1FC4D-0D37-8FFA-D5E7-8AC028DA0FAF}"/>
              </a:ext>
            </a:extLst>
          </p:cNvPr>
          <p:cNvSpPr txBox="1"/>
          <p:nvPr/>
        </p:nvSpPr>
        <p:spPr>
          <a:xfrm>
            <a:off x="85909" y="4862197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Drawer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C82059-C248-5CF7-6DE2-8F1AEB93E315}"/>
              </a:ext>
            </a:extLst>
          </p:cNvPr>
          <p:cNvSpPr txBox="1"/>
          <p:nvPr/>
        </p:nvSpPr>
        <p:spPr>
          <a:xfrm>
            <a:off x="3475948" y="830066"/>
            <a:ext cx="128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Tasks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D06336-3B67-42DF-25F1-A1732A0A94A8}"/>
              </a:ext>
            </a:extLst>
          </p:cNvPr>
          <p:cNvSpPr txBox="1"/>
          <p:nvPr/>
        </p:nvSpPr>
        <p:spPr>
          <a:xfrm>
            <a:off x="8320248" y="830066"/>
            <a:ext cx="159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Results</a:t>
            </a:r>
            <a:endParaRPr lang="zh-CN" altLang="en-US" sz="32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2AD734-2DD2-6422-D77A-C988B641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88506"/>
            <a:ext cx="6048000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894AB9-C47D-8D16-8661-216B7E8ED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1293"/>
            <a:ext cx="6048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4B77A7-0A39-4680-119D-1836B8F1B81E}"/>
              </a:ext>
            </a:extLst>
          </p:cNvPr>
          <p:cNvSpPr txBox="1"/>
          <p:nvPr/>
        </p:nvSpPr>
        <p:spPr>
          <a:xfrm>
            <a:off x="0" y="1030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Visualization</a:t>
            </a:r>
            <a:endParaRPr lang="zh-CN" altLang="en-US" sz="32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4124D0-38BE-B667-8AC7-F5015E1620E9}"/>
              </a:ext>
            </a:extLst>
          </p:cNvPr>
          <p:cNvSpPr/>
          <p:nvPr/>
        </p:nvSpPr>
        <p:spPr>
          <a:xfrm>
            <a:off x="0" y="664945"/>
            <a:ext cx="12192000" cy="36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0F7777-E994-2220-C307-9BE847F8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8" y="1455110"/>
            <a:ext cx="3911573" cy="22002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A45F96-DED0-53E0-610F-36724347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8" y="1455110"/>
            <a:ext cx="3911573" cy="22002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A9874B-C509-D445-4DB5-8493B981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8" y="1455110"/>
            <a:ext cx="3911573" cy="22002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74CCC9-9B2D-D852-4D35-773873E26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7" y="1455110"/>
            <a:ext cx="4160000" cy="23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0CB67E0-8AEE-F2D0-4DFE-F8821B3F6E88}"/>
              </a:ext>
            </a:extLst>
          </p:cNvPr>
          <p:cNvSpPr txBox="1"/>
          <p:nvPr/>
        </p:nvSpPr>
        <p:spPr>
          <a:xfrm>
            <a:off x="3532866" y="911262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Door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673624-C2B2-A209-26C8-B92F45FF8EF8}"/>
              </a:ext>
            </a:extLst>
          </p:cNvPr>
          <p:cNvSpPr txBox="1"/>
          <p:nvPr/>
        </p:nvSpPr>
        <p:spPr>
          <a:xfrm>
            <a:off x="272585" y="2324407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Top View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7D453D-97ED-5E9C-7DD1-9F930E12112E}"/>
              </a:ext>
            </a:extLst>
          </p:cNvPr>
          <p:cNvSpPr txBox="1"/>
          <p:nvPr/>
        </p:nvSpPr>
        <p:spPr>
          <a:xfrm>
            <a:off x="180078" y="4922795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Side View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6248D1F-6A46-E1EA-79C7-06F323B78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7" y="3983628"/>
            <a:ext cx="4160000" cy="234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060F4EF-156F-517B-D8F9-DAD0BDB1A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1455110"/>
            <a:ext cx="4160000" cy="234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A1CE09F-825E-0F9A-BCBE-19332607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3983628"/>
            <a:ext cx="4160000" cy="234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2CA4AA-B58D-16A9-EE54-B75913497172}"/>
              </a:ext>
            </a:extLst>
          </p:cNvPr>
          <p:cNvSpPr txBox="1"/>
          <p:nvPr/>
        </p:nvSpPr>
        <p:spPr>
          <a:xfrm>
            <a:off x="8626999" y="911262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Open Drawer</a:t>
            </a:r>
            <a:endParaRPr lang="zh-CN" altLang="en-US" sz="2400" b="1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0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344</Words>
  <Application>Microsoft Office PowerPoint</Application>
  <PresentationFormat>宽屏</PresentationFormat>
  <Paragraphs>108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思源黑体 CN Light</vt:lpstr>
      <vt:lpstr>思源黑体 CN Medium</vt:lpstr>
      <vt:lpstr>思源黑体 CN Normal</vt:lpstr>
      <vt:lpstr>思源黑体 CN Regular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曦 王</dc:creator>
  <cp:lastModifiedBy>曦 王</cp:lastModifiedBy>
  <cp:revision>101</cp:revision>
  <dcterms:created xsi:type="dcterms:W3CDTF">2024-09-22T22:57:46Z</dcterms:created>
  <dcterms:modified xsi:type="dcterms:W3CDTF">2024-09-24T13:47:31Z</dcterms:modified>
</cp:coreProperties>
</file>